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22"/>
  </p:notesMasterIdLst>
  <p:sldIdLst>
    <p:sldId id="256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4" r:id="rId16"/>
    <p:sldId id="281" r:id="rId17"/>
    <p:sldId id="285" r:id="rId18"/>
    <p:sldId id="287" r:id="rId19"/>
    <p:sldId id="283" r:id="rId20"/>
    <p:sldId id="271" r:id="rId21"/>
  </p:sldIdLst>
  <p:sldSz cx="12195175" cy="68595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0253" autoAdjust="0"/>
  </p:normalViewPr>
  <p:slideViewPr>
    <p:cSldViewPr>
      <p:cViewPr>
        <p:scale>
          <a:sx n="70" d="100"/>
          <a:sy n="70" d="100"/>
        </p:scale>
        <p:origin x="-1138" y="-211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0" Type="http://schemas.openxmlformats.org/officeDocument/2006/relationships/slide" Target="slides/slide14.xml"/><Relationship Id="rId16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sertation\Paper%20und%20Pr&#228;sentationen\Konferenzen\2019_FragWS\EoS_2016_0.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sertation\Paper%20und%20Pr&#228;sentationen\Konferenzen\2019_FragWS\EoS_2016_0.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72188036454734E-2"/>
          <c:y val="4.1203691798419206E-2"/>
          <c:w val="0.90507488415265691"/>
          <c:h val="0.909637494477030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layout/>
              <c:tx>
                <c:strRef>
                  <c:f>'Maps and Graphs'!$M$2</c:f>
                  <c:strCache>
                    <c:ptCount val="1"/>
                    <c:pt idx="0">
                      <c:v>Albania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{9C8ADCEB-DF74-41AE-B5DD-5E3AA47F1493}</c15:txfldGUID>
                      <c15:f>'Maps and Graphs'!$M$2</c15:f>
                      <c15:dlblFieldTableCache>
                        <c:ptCount val="1"/>
                        <c:pt idx="0">
                          <c:v>Albania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79BB-4272-9D80-B71510397D09}"/>
                </c:ext>
              </c:extLst>
            </c:dLbl>
            <c:dLbl>
              <c:idx val="1"/>
              <c:layout/>
              <c:tx>
                <c:strRef>
                  <c:f>'Maps and Graphs'!$M$3</c:f>
                  <c:strCache>
                    <c:ptCount val="1"/>
                    <c:pt idx="0">
                      <c:v>Czech Republic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{2148F682-2D22-4199-AFC7-C09E9EDCF281}</c15:txfldGUID>
                      <c15:f>'Maps and Graphs'!$M$3</c15:f>
                      <c15:dlblFieldTableCache>
                        <c:ptCount val="1"/>
                        <c:pt idx="0">
                          <c:v>Czech Republic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79BB-4272-9D80-B71510397D09}"/>
                </c:ext>
              </c:extLst>
            </c:dLbl>
            <c:dLbl>
              <c:idx val="2"/>
              <c:layout/>
              <c:tx>
                <c:strRef>
                  <c:f>'Maps and Graphs'!$M$4</c:f>
                  <c:strCache>
                    <c:ptCount val="1"/>
                    <c:pt idx="0">
                      <c:v>Armenia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{ABF03C7D-D384-444B-84A4-E3E79F794D79}</c15:txfldGUID>
                      <c15:f>'Maps and Graphs'!$M$4</c15:f>
                      <c15:dlblFieldTableCache>
                        <c:ptCount val="1"/>
                        <c:pt idx="0">
                          <c:v>Armenia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79BB-4272-9D80-B71510397D09}"/>
                </c:ext>
              </c:extLst>
            </c:dLbl>
            <c:dLbl>
              <c:idx val="3"/>
              <c:layout/>
              <c:tx>
                <c:strRef>
                  <c:f>'Maps and Graphs'!$M$5</c:f>
                  <c:strCache>
                    <c:ptCount val="1"/>
                    <c:pt idx="0">
                      <c:v>Austria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{4B621683-6CB7-426D-AA6C-D4AD2C4ECEF9}</c15:txfldGUID>
                      <c15:f>'Maps and Graphs'!$M$5</c15:f>
                      <c15:dlblFieldTableCache>
                        <c:ptCount val="1"/>
                        <c:pt idx="0">
                          <c:v>Austria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79BB-4272-9D80-B71510397D09}"/>
                </c:ext>
              </c:extLst>
            </c:dLbl>
            <c:dLbl>
              <c:idx val="4"/>
              <c:layout/>
              <c:tx>
                <c:strRef>
                  <c:f>'Maps and Graphs'!$M$6</c:f>
                  <c:strCache>
                    <c:ptCount val="1"/>
                    <c:pt idx="0">
                      <c:v>Norway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{63DDCAE1-EB5D-47BB-A75D-C85A0A938006}</c15:txfldGUID>
                      <c15:f>'Maps and Graphs'!$M$6</c15:f>
                      <c15:dlblFieldTableCache>
                        <c:ptCount val="1"/>
                        <c:pt idx="0">
                          <c:v>Norway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79BB-4272-9D80-B71510397D09}"/>
                </c:ext>
              </c:extLst>
            </c:dLbl>
            <c:dLbl>
              <c:idx val="5"/>
              <c:layout/>
              <c:tx>
                <c:strRef>
                  <c:f>'Maps and Graphs'!$M$7</c:f>
                  <c:strCache>
                    <c:ptCount val="1"/>
                    <c:pt idx="0">
                      <c:v>Belgium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{6C6D6096-3E57-4EB9-A364-4370CF1C255E}</c15:txfldGUID>
                      <c15:f>'Maps and Graphs'!$M$7</c15:f>
                      <c15:dlblFieldTableCache>
                        <c:ptCount val="1"/>
                        <c:pt idx="0">
                          <c:v>Belgium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79BB-4272-9D80-B71510397D09}"/>
                </c:ext>
              </c:extLst>
            </c:dLbl>
            <c:dLbl>
              <c:idx val="6"/>
              <c:layout/>
              <c:tx>
                <c:strRef>
                  <c:f>'Maps and Graphs'!$M$8</c:f>
                  <c:strCache>
                    <c:ptCount val="1"/>
                    <c:pt idx="0">
                      <c:v>Bulgaria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{C2A8D6D7-3B26-4D0A-A3DF-A5EB214662EC}</c15:txfldGUID>
                      <c15:f>'Maps and Graphs'!$M$8</c15:f>
                      <c15:dlblFieldTableCache>
                        <c:ptCount val="1"/>
                        <c:pt idx="0">
                          <c:v>Bulgaria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79BB-4272-9D80-B71510397D09}"/>
                </c:ext>
              </c:extLst>
            </c:dLbl>
            <c:dLbl>
              <c:idx val="7"/>
              <c:layout/>
              <c:tx>
                <c:strRef>
                  <c:f>'Maps and Graphs'!$M$9</c:f>
                  <c:strCache>
                    <c:ptCount val="1"/>
                    <c:pt idx="0">
                      <c:v>Croatia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{71743AC8-9030-4459-870D-5EA727F33AAC}</c15:txfldGUID>
                      <c15:f>'Maps and Graphs'!$M$9</c15:f>
                      <c15:dlblFieldTableCache>
                        <c:ptCount val="1"/>
                        <c:pt idx="0">
                          <c:v>Croatia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79BB-4272-9D80-B71510397D09}"/>
                </c:ext>
              </c:extLst>
            </c:dLbl>
            <c:dLbl>
              <c:idx val="8"/>
              <c:layout/>
              <c:tx>
                <c:strRef>
                  <c:f>'Maps and Graphs'!$M$10</c:f>
                  <c:strCache>
                    <c:ptCount val="1"/>
                    <c:pt idx="0">
                      <c:v>Cyprus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{830498EF-C21B-4B19-8B13-479358287D1C}</c15:txfldGUID>
                      <c15:f>'Maps and Graphs'!$M$10</c15:f>
                      <c15:dlblFieldTableCache>
                        <c:ptCount val="1"/>
                        <c:pt idx="0">
                          <c:v>Cyprus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79BB-4272-9D80-B71510397D09}"/>
                </c:ext>
              </c:extLst>
            </c:dLbl>
            <c:dLbl>
              <c:idx val="9"/>
              <c:layout/>
              <c:tx>
                <c:strRef>
                  <c:f>'Maps and Graphs'!$M$11</c:f>
                  <c:strCache>
                    <c:ptCount val="1"/>
                    <c:pt idx="0">
                      <c:v>Germany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{BD645275-776C-4B7E-9D0D-8820D8AD4506}</c15:txfldGUID>
                      <c15:f>'Maps and Graphs'!$M$11</c15:f>
                      <c15:dlblFieldTableCache>
                        <c:ptCount val="1"/>
                        <c:pt idx="0">
                          <c:v>Germany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79BB-4272-9D80-B71510397D09}"/>
                </c:ext>
              </c:extLst>
            </c:dLbl>
            <c:dLbl>
              <c:idx val="10"/>
              <c:layout>
                <c:manualLayout>
                  <c:x val="1.1463364721855445E-3"/>
                  <c:y val="-2.8589804594614357E-4"/>
                </c:manualLayout>
              </c:layout>
              <c:tx>
                <c:strRef>
                  <c:f>'Maps and Graphs'!$M$12</c:f>
                  <c:strCache>
                    <c:ptCount val="1"/>
                    <c:pt idx="0">
                      <c:v>Turkey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{37EAB723-CBAA-4B72-A307-14C97BB28400}</c15:txfldGUID>
                      <c15:f>'Maps and Graphs'!$M$12</c15:f>
                      <c15:dlblFieldTableCache>
                        <c:ptCount val="1"/>
                        <c:pt idx="0">
                          <c:v>Turkey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79BB-4272-9D80-B71510397D09}"/>
                </c:ext>
              </c:extLst>
            </c:dLbl>
            <c:dLbl>
              <c:idx val="11"/>
              <c:layout/>
              <c:tx>
                <c:strRef>
                  <c:f>'Maps and Graphs'!$M$13</c:f>
                  <c:strCache>
                    <c:ptCount val="1"/>
                    <c:pt idx="0">
                      <c:v>France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{4DF2F71F-A4EC-48FF-BF54-9D1B91CD8199}</c15:txfldGUID>
                      <c15:f>'Maps and Graphs'!$M$13</c15:f>
                      <c15:dlblFieldTableCache>
                        <c:ptCount val="1"/>
                        <c:pt idx="0">
                          <c:v>France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79BB-4272-9D80-B71510397D09}"/>
                </c:ext>
              </c:extLst>
            </c:dLbl>
            <c:dLbl>
              <c:idx val="12"/>
              <c:layout/>
              <c:tx>
                <c:strRef>
                  <c:f>'Maps and Graphs'!$M$14</c:f>
                  <c:strCache>
                    <c:ptCount val="1"/>
                    <c:pt idx="0">
                      <c:v>Estonia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{4187335A-A6CF-4DAC-B66E-91E713262306}</c15:txfldGUID>
                      <c15:f>'Maps and Graphs'!$M$14</c15:f>
                      <c15:dlblFieldTableCache>
                        <c:ptCount val="1"/>
                        <c:pt idx="0">
                          <c:v>Estonia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79BB-4272-9D80-B71510397D09}"/>
                </c:ext>
              </c:extLst>
            </c:dLbl>
            <c:dLbl>
              <c:idx val="13"/>
              <c:layout/>
              <c:tx>
                <c:strRef>
                  <c:f>'Maps and Graphs'!$M$15</c:f>
                  <c:strCache>
                    <c:ptCount val="1"/>
                    <c:pt idx="0">
                      <c:v>Italy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{549961E9-4976-4DC5-9E2D-1A831C455350}</c15:txfldGUID>
                      <c15:f>'Maps and Graphs'!$M$15</c15:f>
                      <c15:dlblFieldTableCache>
                        <c:ptCount val="1"/>
                        <c:pt idx="0">
                          <c:v>Italy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79BB-4272-9D80-B71510397D09}"/>
                </c:ext>
              </c:extLst>
            </c:dLbl>
            <c:dLbl>
              <c:idx val="14"/>
              <c:layout/>
              <c:tx>
                <c:strRef>
                  <c:f>'Maps and Graphs'!$M$16</c:f>
                  <c:strCache>
                    <c:ptCount val="1"/>
                    <c:pt idx="0">
                      <c:v>Finland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{C9D7B616-B668-4DD4-A21C-EBAFFE7E667E}</c15:txfldGUID>
                      <c15:f>'Maps and Graphs'!$M$16</c15:f>
                      <c15:dlblFieldTableCache>
                        <c:ptCount val="1"/>
                        <c:pt idx="0">
                          <c:v>Finland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79BB-4272-9D80-B71510397D09}"/>
                </c:ext>
              </c:extLst>
            </c:dLbl>
            <c:dLbl>
              <c:idx val="15"/>
              <c:layout/>
              <c:tx>
                <c:strRef>
                  <c:f>'Maps and Graphs'!$M$17</c:f>
                  <c:strCache>
                    <c:ptCount val="1"/>
                    <c:pt idx="0">
                      <c:v>Greece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{31E5FAEF-6117-4BC0-A928-F72E2BB2F2C2}</c15:txfldGUID>
                      <c15:f>'Maps and Graphs'!$M$17</c15:f>
                      <c15:dlblFieldTableCache>
                        <c:ptCount val="1"/>
                        <c:pt idx="0">
                          <c:v>Greece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79BB-4272-9D80-B71510397D09}"/>
                </c:ext>
              </c:extLst>
            </c:dLbl>
            <c:dLbl>
              <c:idx val="16"/>
              <c:layout/>
              <c:tx>
                <c:strRef>
                  <c:f>'Maps and Graphs'!$M$18</c:f>
                  <c:strCache>
                    <c:ptCount val="1"/>
                    <c:pt idx="0">
                      <c:v>Hungary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{CA867317-D1EE-4998-B194-214FD85823E3}</c15:txfldGUID>
                      <c15:f>'Maps and Graphs'!$M$18</c15:f>
                      <c15:dlblFieldTableCache>
                        <c:ptCount val="1"/>
                        <c:pt idx="0">
                          <c:v>Hungary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79BB-4272-9D80-B71510397D09}"/>
                </c:ext>
              </c:extLst>
            </c:dLbl>
            <c:dLbl>
              <c:idx val="17"/>
              <c:layout>
                <c:manualLayout>
                  <c:x val="-2.8722538747964543E-2"/>
                  <c:y val="-3.0961748290705172E-2"/>
                </c:manualLayout>
              </c:layout>
              <c:tx>
                <c:strRef>
                  <c:f>'Maps and Graphs'!$M$19</c:f>
                  <c:strCache>
                    <c:ptCount val="1"/>
                    <c:pt idx="0">
                      <c:v>Ireland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{9CEA9406-2B6B-4073-8E6B-9C10B0CCF0BC}</c15:txfldGUID>
                      <c15:f>'Maps and Graphs'!$M$19</c15:f>
                      <c15:dlblFieldTableCache>
                        <c:ptCount val="1"/>
                        <c:pt idx="0">
                          <c:v>Ireland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79BB-4272-9D80-B71510397D09}"/>
                </c:ext>
              </c:extLst>
            </c:dLbl>
            <c:dLbl>
              <c:idx val="18"/>
              <c:layout/>
              <c:tx>
                <c:strRef>
                  <c:f>'Maps and Graphs'!$M$20</c:f>
                  <c:strCache>
                    <c:ptCount val="1"/>
                    <c:pt idx="0">
                      <c:v>Sweden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{583D5A6E-650C-4DE4-95F4-D4B4CCA6E801}</c15:txfldGUID>
                      <c15:f>'Maps and Graphs'!$M$20</c15:f>
                      <c15:dlblFieldTableCache>
                        <c:ptCount val="1"/>
                        <c:pt idx="0">
                          <c:v>Sweden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79BB-4272-9D80-B71510397D09}"/>
                </c:ext>
              </c:extLst>
            </c:dLbl>
            <c:dLbl>
              <c:idx val="19"/>
              <c:layout/>
              <c:tx>
                <c:strRef>
                  <c:f>'Maps and Graphs'!$M$21</c:f>
                  <c:strCache>
                    <c:ptCount val="1"/>
                    <c:pt idx="0">
                      <c:v>Latvia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{03119784-598C-4D8E-9104-EB9767F47DA4}</c15:txfldGUID>
                      <c15:f>'Maps and Graphs'!$M$21</c15:f>
                      <c15:dlblFieldTableCache>
                        <c:ptCount val="1"/>
                        <c:pt idx="0">
                          <c:v>Latvia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79BB-4272-9D80-B71510397D09}"/>
                </c:ext>
              </c:extLst>
            </c:dLbl>
            <c:dLbl>
              <c:idx val="20"/>
              <c:layout/>
              <c:tx>
                <c:strRef>
                  <c:f>'Maps and Graphs'!$M$22</c:f>
                  <c:strCache>
                    <c:ptCount val="1"/>
                    <c:pt idx="0">
                      <c:v>Slovakia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{6776DCAB-A887-4E81-921A-38EC2CBBFEA0}</c15:txfldGUID>
                      <c15:f>'Maps and Graphs'!$M$22</c15:f>
                      <c15:dlblFieldTableCache>
                        <c:ptCount val="1"/>
                        <c:pt idx="0">
                          <c:v>Slovakia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79BB-4272-9D80-B71510397D09}"/>
                </c:ext>
              </c:extLst>
            </c:dLbl>
            <c:dLbl>
              <c:idx val="21"/>
              <c:layout/>
              <c:tx>
                <c:strRef>
                  <c:f>'Maps and Graphs'!$M$23</c:f>
                  <c:strCache>
                    <c:ptCount val="1"/>
                    <c:pt idx="0">
                      <c:v>Netherlands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{ECED5D77-D1FC-4693-941E-CB9A0FFA62C1}</c15:txfldGUID>
                      <c15:f>'Maps and Graphs'!$M$23</c15:f>
                      <c15:dlblFieldTableCache>
                        <c:ptCount val="1"/>
                        <c:pt idx="0">
                          <c:v>Netherlands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79BB-4272-9D80-B71510397D09}"/>
                </c:ext>
              </c:extLst>
            </c:dLbl>
            <c:dLbl>
              <c:idx val="22"/>
              <c:layout/>
              <c:tx>
                <c:strRef>
                  <c:f>'Maps and Graphs'!$M$24</c:f>
                  <c:strCache>
                    <c:ptCount val="1"/>
                    <c:pt idx="0">
                      <c:v>Malta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{012BD8E9-0979-4AAA-ADF6-B23B466397D1}</c15:txfldGUID>
                      <c15:f>'Maps and Graphs'!$M$24</c15:f>
                      <c15:dlblFieldTableCache>
                        <c:ptCount val="1"/>
                        <c:pt idx="0">
                          <c:v>Malta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79BB-4272-9D80-B71510397D09}"/>
                </c:ext>
              </c:extLst>
            </c:dLbl>
            <c:dLbl>
              <c:idx val="23"/>
              <c:layout/>
              <c:tx>
                <c:strRef>
                  <c:f>'Maps and Graphs'!$M$25</c:f>
                  <c:strCache>
                    <c:ptCount val="1"/>
                    <c:pt idx="0">
                      <c:v>Macedonia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{CDD3DF0A-D300-41AC-B313-9EB3F4AA5882}</c15:txfldGUID>
                      <c15:f>'Maps and Graphs'!$M$25</c15:f>
                      <c15:dlblFieldTableCache>
                        <c:ptCount val="1"/>
                        <c:pt idx="0">
                          <c:v>Macedonia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79BB-4272-9D80-B71510397D09}"/>
                </c:ext>
              </c:extLst>
            </c:dLbl>
            <c:dLbl>
              <c:idx val="24"/>
              <c:layout/>
              <c:tx>
                <c:strRef>
                  <c:f>'Maps and Graphs'!$M$26</c:f>
                  <c:strCache>
                    <c:ptCount val="1"/>
                    <c:pt idx="0">
                      <c:v>Moldova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{16AF9A48-AC99-4CCF-B5FA-231E49458BC6}</c15:txfldGUID>
                      <c15:f>'Maps and Graphs'!$M$26</c15:f>
                      <c15:dlblFieldTableCache>
                        <c:ptCount val="1"/>
                        <c:pt idx="0">
                          <c:v>Moldova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79BB-4272-9D80-B71510397D09}"/>
                </c:ext>
              </c:extLst>
            </c:dLbl>
            <c:dLbl>
              <c:idx val="25"/>
              <c:layout/>
              <c:tx>
                <c:strRef>
                  <c:f>'Maps and Graphs'!$M$27</c:f>
                  <c:strCache>
                    <c:ptCount val="1"/>
                    <c:pt idx="0">
                      <c:v>Maastricht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{0421DA9B-C6A3-4777-8C00-475B1E66BA9F}</c15:txfldGUID>
                      <c15:f>'Maps and Graphs'!$M$27</c15:f>
                      <c15:dlblFieldTableCache>
                        <c:ptCount val="1"/>
                        <c:pt idx="0">
                          <c:v>Maastricht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79BB-4272-9D80-B71510397D09}"/>
                </c:ext>
              </c:extLst>
            </c:dLbl>
            <c:dLbl>
              <c:idx val="26"/>
              <c:layout/>
              <c:tx>
                <c:strRef>
                  <c:f>'Maps and Graphs'!$M$28</c:f>
                  <c:strCache>
                    <c:ptCount val="1"/>
                    <c:pt idx="0">
                      <c:v>UK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{7E63F7D2-0AE1-401B-AD49-12D7D8CA6CD6}</c15:txfldGUID>
                      <c15:f>'Maps and Graphs'!$M$28</c15:f>
                      <c15:dlblFieldTableCache>
                        <c:ptCount val="1"/>
                        <c:pt idx="0">
                          <c:v>UK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79BB-4272-9D80-B71510397D09}"/>
                </c:ext>
              </c:extLst>
            </c:dLbl>
            <c:dLbl>
              <c:idx val="27"/>
              <c:layout>
                <c:manualLayout>
                  <c:x val="-4.5613925893233757E-2"/>
                  <c:y val="2.7601238540198428E-2"/>
                </c:manualLayout>
              </c:layout>
              <c:tx>
                <c:strRef>
                  <c:f>'Maps and Graphs'!$M$29</c:f>
                  <c:strCache>
                    <c:ptCount val="1"/>
                    <c:pt idx="0">
                      <c:v>Portugal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{818A4451-7CEC-4265-9EF2-F5A9A901C82D}</c15:txfldGUID>
                      <c15:f>'Maps and Graphs'!$M$29</c15:f>
                      <c15:dlblFieldTableCache>
                        <c:ptCount val="1"/>
                        <c:pt idx="0">
                          <c:v>Portugal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79BB-4272-9D80-B71510397D09}"/>
                </c:ext>
              </c:extLst>
            </c:dLbl>
            <c:dLbl>
              <c:idx val="28"/>
              <c:layout/>
              <c:tx>
                <c:strRef>
                  <c:f>'Maps and Graphs'!$M$30</c:f>
                  <c:strCache>
                    <c:ptCount val="1"/>
                    <c:pt idx="0">
                      <c:v>Denmark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{3BD86712-7BCC-45B2-8D5C-46C1FB6FD090}</c15:txfldGUID>
                      <c15:f>'Maps and Graphs'!$M$30</c15:f>
                      <c15:dlblFieldTableCache>
                        <c:ptCount val="1"/>
                        <c:pt idx="0">
                          <c:v>Denmark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79BB-4272-9D80-B71510397D09}"/>
                </c:ext>
              </c:extLst>
            </c:dLbl>
            <c:dLbl>
              <c:idx val="29"/>
              <c:layout/>
              <c:tx>
                <c:strRef>
                  <c:f>'Maps and Graphs'!$M$31</c:f>
                  <c:strCache>
                    <c:ptCount val="1"/>
                    <c:pt idx="0">
                      <c:v>Lithuania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{184A43EA-06E6-4E43-A2D8-7C8554BDC370}</c15:txfldGUID>
                      <c15:f>'Maps and Graphs'!$M$31</c15:f>
                      <c15:dlblFieldTableCache>
                        <c:ptCount val="1"/>
                        <c:pt idx="0">
                          <c:v>Lithuania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79BB-4272-9D80-B71510397D09}"/>
                </c:ext>
              </c:extLst>
            </c:dLbl>
            <c:dLbl>
              <c:idx val="30"/>
              <c:layout/>
              <c:tx>
                <c:strRef>
                  <c:f>'Maps and Graphs'!$M$32</c:f>
                  <c:strCache>
                    <c:ptCount val="1"/>
                    <c:pt idx="0">
                      <c:v>Poland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{EA3D8ED1-4E34-4496-BAEC-355E5F0A4926}</c15:txfldGUID>
                      <c15:f>'Maps and Graphs'!$M$32</c15:f>
                      <c15:dlblFieldTableCache>
                        <c:ptCount val="1"/>
                        <c:pt idx="0">
                          <c:v>Poland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79BB-4272-9D80-B71510397D09}"/>
                </c:ext>
              </c:extLst>
            </c:dLbl>
            <c:dLbl>
              <c:idx val="31"/>
              <c:layout/>
              <c:tx>
                <c:strRef>
                  <c:f>'Maps and Graphs'!$M$33</c:f>
                  <c:strCache>
                    <c:ptCount val="1"/>
                    <c:pt idx="0">
                      <c:v>Romania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{50315B31-2198-4B38-899E-774FC6995B60}</c15:txfldGUID>
                      <c15:f>'Maps and Graphs'!$M$33</c15:f>
                      <c15:dlblFieldTableCache>
                        <c:ptCount val="1"/>
                        <c:pt idx="0">
                          <c:v>Romania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79BB-4272-9D80-B71510397D09}"/>
                </c:ext>
              </c:extLst>
            </c:dLbl>
            <c:dLbl>
              <c:idx val="32"/>
              <c:layout/>
              <c:tx>
                <c:strRef>
                  <c:f>'Maps and Graphs'!$M$34</c:f>
                  <c:strCache>
                    <c:ptCount val="1"/>
                    <c:pt idx="0">
                      <c:v>Switzerland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{FF96BC1D-7B54-4296-ABDE-DAF7A74917C2}</c15:txfldGUID>
                      <c15:f>'Maps and Graphs'!$M$34</c15:f>
                      <c15:dlblFieldTableCache>
                        <c:ptCount val="1"/>
                        <c:pt idx="0">
                          <c:v>Switzerland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79BB-4272-9D80-B71510397D09}"/>
                </c:ext>
              </c:extLst>
            </c:dLbl>
            <c:dLbl>
              <c:idx val="33"/>
              <c:layout/>
              <c:tx>
                <c:strRef>
                  <c:f>'Maps and Graphs'!$M$35</c:f>
                  <c:strCache>
                    <c:ptCount val="1"/>
                    <c:pt idx="0">
                      <c:v>Slovenia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{B3693290-81EB-4C98-B3B6-8B81BF6217D0}</c15:txfldGUID>
                      <c15:f>'Maps and Graphs'!$M$35</c15:f>
                      <c15:dlblFieldTableCache>
                        <c:ptCount val="1"/>
                        <c:pt idx="0">
                          <c:v>Slovenia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79BB-4272-9D80-B71510397D09}"/>
                </c:ext>
              </c:extLst>
            </c:dLbl>
            <c:dLbl>
              <c:idx val="34"/>
              <c:layout/>
              <c:tx>
                <c:strRef>
                  <c:f>'Maps and Graphs'!$M$36</c:f>
                  <c:strCache>
                    <c:ptCount val="1"/>
                    <c:pt idx="0">
                      <c:v>Serbia and Montenegro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{5CFBB148-6898-4AE8-8830-2903E97CCCA7}</c15:txfldGUID>
                      <c15:f>'Maps and Graphs'!$M$36</c15:f>
                      <c15:dlblFieldTableCache>
                        <c:ptCount val="1"/>
                        <c:pt idx="0">
                          <c:v>Serbia and Montenegro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79BB-4272-9D80-B71510397D09}"/>
                </c:ext>
              </c:extLst>
            </c:dLbl>
            <c:dLbl>
              <c:idx val="35"/>
              <c:layout>
                <c:manualLayout>
                  <c:x val="7.9045888082048005E-3"/>
                  <c:y val="-5.8633253631750577E-3"/>
                </c:manualLayout>
              </c:layout>
              <c:tx>
                <c:strRef>
                  <c:f>'Maps and Graphs'!$M$37</c:f>
                  <c:strCache>
                    <c:ptCount val="1"/>
                    <c:pt idx="0">
                      <c:v>Ukraine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{3794EA2E-835B-49F2-9337-F2A774704AB5}</c15:txfldGUID>
                      <c15:f>'Maps and Graphs'!$M$37</c15:f>
                      <c15:dlblFieldTableCache>
                        <c:ptCount val="1"/>
                        <c:pt idx="0">
                          <c:v>Ukraine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79BB-4272-9D80-B71510397D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8575">
                <a:solidFill>
                  <a:srgbClr val="0000FF"/>
                </a:solidFill>
                <a:prstDash val="dash"/>
              </a:ln>
            </c:spPr>
            <c:trendlineType val="poly"/>
            <c:order val="3"/>
            <c:dispRSqr val="1"/>
            <c:dispEq val="1"/>
            <c:trendlineLbl>
              <c:layout>
                <c:manualLayout>
                  <c:x val="0.10747052592855011"/>
                  <c:y val="0.6366575571758864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="1">
                      <a:solidFill>
                        <a:srgbClr val="0000FF"/>
                      </a:solidFill>
                    </a:defRPr>
                  </a:pPr>
                  <a:endParaRPr lang="de-DE"/>
                </a:p>
              </c:txPr>
            </c:trendlineLbl>
          </c:trendline>
          <c:xVal>
            <c:numRef>
              <c:f>'Maps and Graphs'!$N$2:$N$37</c:f>
              <c:numCache>
                <c:formatCode>General</c:formatCode>
                <c:ptCount val="36"/>
                <c:pt idx="0">
                  <c:v>0.36</c:v>
                </c:pt>
                <c:pt idx="1">
                  <c:v>0.76300000000000001</c:v>
                </c:pt>
                <c:pt idx="2">
                  <c:v>0.29699999999999999</c:v>
                </c:pt>
                <c:pt idx="3">
                  <c:v>0.80900000000000005</c:v>
                </c:pt>
                <c:pt idx="4">
                  <c:v>7.31</c:v>
                </c:pt>
                <c:pt idx="5">
                  <c:v>0.39500000000000002</c:v>
                </c:pt>
                <c:pt idx="6">
                  <c:v>1.45</c:v>
                </c:pt>
                <c:pt idx="7">
                  <c:v>1.28</c:v>
                </c:pt>
                <c:pt idx="8">
                  <c:v>1.73</c:v>
                </c:pt>
                <c:pt idx="9">
                  <c:v>3.9</c:v>
                </c:pt>
                <c:pt idx="10">
                  <c:v>9.82</c:v>
                </c:pt>
                <c:pt idx="11">
                  <c:v>10.1</c:v>
                </c:pt>
                <c:pt idx="12">
                  <c:v>0.77400000000000002</c:v>
                </c:pt>
                <c:pt idx="13">
                  <c:v>7.32</c:v>
                </c:pt>
                <c:pt idx="14">
                  <c:v>4.0999999999999996</c:v>
                </c:pt>
                <c:pt idx="15">
                  <c:v>5.38</c:v>
                </c:pt>
                <c:pt idx="16">
                  <c:v>1.042</c:v>
                </c:pt>
                <c:pt idx="17">
                  <c:v>4.57</c:v>
                </c:pt>
                <c:pt idx="18">
                  <c:v>6.27</c:v>
                </c:pt>
                <c:pt idx="19">
                  <c:v>0.95899999999999996</c:v>
                </c:pt>
                <c:pt idx="20">
                  <c:v>0.48699999999999999</c:v>
                </c:pt>
                <c:pt idx="21">
                  <c:v>0.53100000000000003</c:v>
                </c:pt>
                <c:pt idx="22">
                  <c:v>2.31</c:v>
                </c:pt>
                <c:pt idx="23">
                  <c:v>0.247</c:v>
                </c:pt>
                <c:pt idx="24">
                  <c:v>0.34799999999999998</c:v>
                </c:pt>
                <c:pt idx="25">
                  <c:v>2.6</c:v>
                </c:pt>
                <c:pt idx="26">
                  <c:v>8.8000000000000007</c:v>
                </c:pt>
                <c:pt idx="27">
                  <c:v>6.71</c:v>
                </c:pt>
                <c:pt idx="28">
                  <c:v>1.58</c:v>
                </c:pt>
                <c:pt idx="29">
                  <c:v>0.747</c:v>
                </c:pt>
                <c:pt idx="30">
                  <c:v>3.34</c:v>
                </c:pt>
                <c:pt idx="31">
                  <c:v>2.54</c:v>
                </c:pt>
                <c:pt idx="32">
                  <c:v>0.69699999999999995</c:v>
                </c:pt>
                <c:pt idx="33">
                  <c:v>0.20399999999999999</c:v>
                </c:pt>
                <c:pt idx="34">
                  <c:v>1.29</c:v>
                </c:pt>
                <c:pt idx="35">
                  <c:v>7.76</c:v>
                </c:pt>
              </c:numCache>
            </c:numRef>
          </c:xVal>
          <c:yVal>
            <c:numRef>
              <c:f>'Maps and Graphs'!$Q$2:$Q$37</c:f>
              <c:numCache>
                <c:formatCode>0.00</c:formatCode>
                <c:ptCount val="36"/>
                <c:pt idx="0">
                  <c:v>-0.59000000000000008</c:v>
                </c:pt>
                <c:pt idx="1">
                  <c:v>-0.17300000000000004</c:v>
                </c:pt>
                <c:pt idx="2">
                  <c:v>-0.627</c:v>
                </c:pt>
                <c:pt idx="3">
                  <c:v>-0.11399999999999999</c:v>
                </c:pt>
                <c:pt idx="4">
                  <c:v>2.0000000000000018E-2</c:v>
                </c:pt>
                <c:pt idx="5">
                  <c:v>-0.39100000000000001</c:v>
                </c:pt>
                <c:pt idx="6">
                  <c:v>3.0000000000000027E-3</c:v>
                </c:pt>
                <c:pt idx="7">
                  <c:v>9.000000000000008E-3</c:v>
                </c:pt>
                <c:pt idx="8">
                  <c:v>-3.0000000000000027E-2</c:v>
                </c:pt>
                <c:pt idx="9">
                  <c:v>0.45999999999999996</c:v>
                </c:pt>
                <c:pt idx="10">
                  <c:v>0.35199999999999998</c:v>
                </c:pt>
                <c:pt idx="11">
                  <c:v>0.58200000000000007</c:v>
                </c:pt>
                <c:pt idx="12">
                  <c:v>0</c:v>
                </c:pt>
                <c:pt idx="13">
                  <c:v>0.31499999999999995</c:v>
                </c:pt>
                <c:pt idx="14">
                  <c:v>1.5000000000000013E-2</c:v>
                </c:pt>
                <c:pt idx="15">
                  <c:v>1.2000000000000011E-2</c:v>
                </c:pt>
                <c:pt idx="16">
                  <c:v>-0.29900000000000004</c:v>
                </c:pt>
                <c:pt idx="17">
                  <c:v>4.0000000000000036E-3</c:v>
                </c:pt>
                <c:pt idx="18">
                  <c:v>2.200000000000002E-2</c:v>
                </c:pt>
                <c:pt idx="19">
                  <c:v>-0.15500000000000003</c:v>
                </c:pt>
                <c:pt idx="20">
                  <c:v>-0.47299999999999998</c:v>
                </c:pt>
                <c:pt idx="21">
                  <c:v>-0.25</c:v>
                </c:pt>
                <c:pt idx="22">
                  <c:v>-3.5000000000000031E-2</c:v>
                </c:pt>
                <c:pt idx="23">
                  <c:v>-0.56899999999999995</c:v>
                </c:pt>
                <c:pt idx="24">
                  <c:v>-0.53899999999999992</c:v>
                </c:pt>
                <c:pt idx="25">
                  <c:v>0</c:v>
                </c:pt>
                <c:pt idx="26">
                  <c:v>0.43999999999999995</c:v>
                </c:pt>
                <c:pt idx="27">
                  <c:v>7.0000000000000062E-3</c:v>
                </c:pt>
                <c:pt idx="28">
                  <c:v>-7.0000000000000062E-3</c:v>
                </c:pt>
                <c:pt idx="29">
                  <c:v>-0.31100000000000005</c:v>
                </c:pt>
                <c:pt idx="30">
                  <c:v>1.5000000000000013E-2</c:v>
                </c:pt>
                <c:pt idx="31">
                  <c:v>8.0000000000000071E-3</c:v>
                </c:pt>
                <c:pt idx="32">
                  <c:v>-6.2000000000000055E-2</c:v>
                </c:pt>
                <c:pt idx="33">
                  <c:v>-0.57899999999999996</c:v>
                </c:pt>
                <c:pt idx="34">
                  <c:v>1.0000000000000009E-2</c:v>
                </c:pt>
                <c:pt idx="35">
                  <c:v>2.9000000000000026E-2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4-79BB-4272-9D80-B71510397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51200"/>
        <c:axId val="85253120"/>
      </c:scatterChart>
      <c:valAx>
        <c:axId val="85251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de-DE" sz="1400"/>
                  <a:t>Airspace Size in</a:t>
                </a:r>
                <a:r>
                  <a:rPr lang="de-DE" sz="1400" baseline="0"/>
                  <a:t> 100,000 km</a:t>
                </a:r>
                <a:endParaRPr lang="de-DE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253120"/>
        <c:crosses val="autoZero"/>
        <c:crossBetween val="midCat"/>
      </c:valAx>
      <c:valAx>
        <c:axId val="85253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de-DE" sz="1400"/>
                  <a:t>Deviation from</a:t>
                </a:r>
                <a:r>
                  <a:rPr lang="de-DE" sz="1400" baseline="0"/>
                  <a:t> scale optimum</a:t>
                </a:r>
                <a:endParaRPr lang="de-DE" sz="140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8525120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0354895004765E-2"/>
          <c:y val="5.1400554097404488E-2"/>
          <c:w val="0.90275519766264756"/>
          <c:h val="0.8770289063924169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layout/>
              <c:tx>
                <c:strRef>
                  <c:f>'Maps and Graphs'!$M$2</c:f>
                  <c:strCache>
                    <c:ptCount val="1"/>
                    <c:pt idx="0">
                      <c:v>Albania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{BC228712-2537-48BC-95CE-1F66C5706523}</c15:txfldGUID>
                      <c15:f>'Maps and Graphs'!$M$2</c15:f>
                      <c15:dlblFieldTableCache>
                        <c:ptCount val="1"/>
                        <c:pt idx="0">
                          <c:v>Albania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C43E-4788-810F-5A829E2EC70D}"/>
                </c:ext>
              </c:extLst>
            </c:dLbl>
            <c:dLbl>
              <c:idx val="1"/>
              <c:layout/>
              <c:tx>
                <c:strRef>
                  <c:f>'Maps and Graphs'!$M$3</c:f>
                  <c:strCache>
                    <c:ptCount val="1"/>
                    <c:pt idx="0">
                      <c:v>Czech Republic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{CB111E88-2978-43D2-A95D-5CA5ACBC4FDC}</c15:txfldGUID>
                      <c15:f>'Maps and Graphs'!$M$3</c15:f>
                      <c15:dlblFieldTableCache>
                        <c:ptCount val="1"/>
                        <c:pt idx="0">
                          <c:v>Czech Republic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C43E-4788-810F-5A829E2EC70D}"/>
                </c:ext>
              </c:extLst>
            </c:dLbl>
            <c:dLbl>
              <c:idx val="2"/>
              <c:layout/>
              <c:tx>
                <c:strRef>
                  <c:f>'Maps and Graphs'!$M$4</c:f>
                  <c:strCache>
                    <c:ptCount val="1"/>
                    <c:pt idx="0">
                      <c:v>Armenia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{B32112D0-58BF-48CB-B04F-9A96A96ACB30}</c15:txfldGUID>
                      <c15:f>'Maps and Graphs'!$M$4</c15:f>
                      <c15:dlblFieldTableCache>
                        <c:ptCount val="1"/>
                        <c:pt idx="0">
                          <c:v>Armenia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C43E-4788-810F-5A829E2EC70D}"/>
                </c:ext>
              </c:extLst>
            </c:dLbl>
            <c:dLbl>
              <c:idx val="3"/>
              <c:layout/>
              <c:tx>
                <c:strRef>
                  <c:f>'Maps and Graphs'!$M$5</c:f>
                  <c:strCache>
                    <c:ptCount val="1"/>
                    <c:pt idx="0">
                      <c:v>Austria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{928558B7-6617-428B-8653-9D61FFB923A0}</c15:txfldGUID>
                      <c15:f>'Maps and Graphs'!$M$5</c15:f>
                      <c15:dlblFieldTableCache>
                        <c:ptCount val="1"/>
                        <c:pt idx="0">
                          <c:v>Austria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C43E-4788-810F-5A829E2EC70D}"/>
                </c:ext>
              </c:extLst>
            </c:dLbl>
            <c:dLbl>
              <c:idx val="4"/>
              <c:layout/>
              <c:tx>
                <c:strRef>
                  <c:f>'Maps and Graphs'!$M$6</c:f>
                  <c:strCache>
                    <c:ptCount val="1"/>
                    <c:pt idx="0">
                      <c:v>Norway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{48B334F8-7B52-4C82-8083-DF30D2DEC838}</c15:txfldGUID>
                      <c15:f>'Maps and Graphs'!$M$6</c15:f>
                      <c15:dlblFieldTableCache>
                        <c:ptCount val="1"/>
                        <c:pt idx="0">
                          <c:v>Norway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C43E-4788-810F-5A829E2EC70D}"/>
                </c:ext>
              </c:extLst>
            </c:dLbl>
            <c:dLbl>
              <c:idx val="5"/>
              <c:layout/>
              <c:tx>
                <c:strRef>
                  <c:f>'Maps and Graphs'!$M$7</c:f>
                  <c:strCache>
                    <c:ptCount val="1"/>
                    <c:pt idx="0">
                      <c:v>Belgium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{0292630E-BC8C-4BC2-ACD3-726605D3482B}</c15:txfldGUID>
                      <c15:f>'Maps and Graphs'!$M$7</c15:f>
                      <c15:dlblFieldTableCache>
                        <c:ptCount val="1"/>
                        <c:pt idx="0">
                          <c:v>Belgium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C43E-4788-810F-5A829E2EC70D}"/>
                </c:ext>
              </c:extLst>
            </c:dLbl>
            <c:dLbl>
              <c:idx val="6"/>
              <c:layout/>
              <c:tx>
                <c:strRef>
                  <c:f>'Maps and Graphs'!$M$8</c:f>
                  <c:strCache>
                    <c:ptCount val="1"/>
                    <c:pt idx="0">
                      <c:v>Bulgaria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{210F3BB1-B0D0-4538-AC53-D8CBD9B64CD0}</c15:txfldGUID>
                      <c15:f>'Maps and Graphs'!$M$8</c15:f>
                      <c15:dlblFieldTableCache>
                        <c:ptCount val="1"/>
                        <c:pt idx="0">
                          <c:v>Bulgaria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C43E-4788-810F-5A829E2EC70D}"/>
                </c:ext>
              </c:extLst>
            </c:dLbl>
            <c:dLbl>
              <c:idx val="7"/>
              <c:layout/>
              <c:tx>
                <c:strRef>
                  <c:f>'Maps and Graphs'!$M$9</c:f>
                  <c:strCache>
                    <c:ptCount val="1"/>
                    <c:pt idx="0">
                      <c:v>Croatia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{986AF9EB-4A04-4097-A0D9-C5D0C9FBD5B6}</c15:txfldGUID>
                      <c15:f>'Maps and Graphs'!$M$9</c15:f>
                      <c15:dlblFieldTableCache>
                        <c:ptCount val="1"/>
                        <c:pt idx="0">
                          <c:v>Croatia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C43E-4788-810F-5A829E2EC70D}"/>
                </c:ext>
              </c:extLst>
            </c:dLbl>
            <c:dLbl>
              <c:idx val="8"/>
              <c:layout/>
              <c:tx>
                <c:strRef>
                  <c:f>'Maps and Graphs'!$M$10</c:f>
                  <c:strCache>
                    <c:ptCount val="1"/>
                    <c:pt idx="0">
                      <c:v>Cyprus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{0F1CBC38-297E-43AE-BFB3-E5802361D953}</c15:txfldGUID>
                      <c15:f>'Maps and Graphs'!$M$10</c15:f>
                      <c15:dlblFieldTableCache>
                        <c:ptCount val="1"/>
                        <c:pt idx="0">
                          <c:v>Cyprus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C43E-4788-810F-5A829E2EC70D}"/>
                </c:ext>
              </c:extLst>
            </c:dLbl>
            <c:dLbl>
              <c:idx val="9"/>
              <c:layout/>
              <c:tx>
                <c:strRef>
                  <c:f>'Maps and Graphs'!$M$11</c:f>
                  <c:strCache>
                    <c:ptCount val="1"/>
                    <c:pt idx="0">
                      <c:v>Germany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{C41CA773-55CD-4F32-A776-5A4166969DC7}</c15:txfldGUID>
                      <c15:f>'Maps and Graphs'!$M$11</c15:f>
                      <c15:dlblFieldTableCache>
                        <c:ptCount val="1"/>
                        <c:pt idx="0">
                          <c:v>Germany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C43E-4788-810F-5A829E2EC70D}"/>
                </c:ext>
              </c:extLst>
            </c:dLbl>
            <c:dLbl>
              <c:idx val="10"/>
              <c:layout/>
              <c:tx>
                <c:strRef>
                  <c:f>'Maps and Graphs'!$M$12</c:f>
                  <c:strCache>
                    <c:ptCount val="1"/>
                    <c:pt idx="0">
                      <c:v>Turkey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{5756C9D5-B8CD-476F-A92A-9CF11D305348}</c15:txfldGUID>
                      <c15:f>'Maps and Graphs'!$M$12</c15:f>
                      <c15:dlblFieldTableCache>
                        <c:ptCount val="1"/>
                        <c:pt idx="0">
                          <c:v>Turkey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C43E-4788-810F-5A829E2EC70D}"/>
                </c:ext>
              </c:extLst>
            </c:dLbl>
            <c:dLbl>
              <c:idx val="11"/>
              <c:layout/>
              <c:tx>
                <c:strRef>
                  <c:f>'Maps and Graphs'!$M$13</c:f>
                  <c:strCache>
                    <c:ptCount val="1"/>
                    <c:pt idx="0">
                      <c:v>France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{1A3F1361-76E0-4066-A2A4-62A55EC02657}</c15:txfldGUID>
                      <c15:f>'Maps and Graphs'!$M$13</c15:f>
                      <c15:dlblFieldTableCache>
                        <c:ptCount val="1"/>
                        <c:pt idx="0">
                          <c:v>France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C43E-4788-810F-5A829E2EC70D}"/>
                </c:ext>
              </c:extLst>
            </c:dLbl>
            <c:dLbl>
              <c:idx val="12"/>
              <c:layout/>
              <c:tx>
                <c:strRef>
                  <c:f>'Maps and Graphs'!$M$14</c:f>
                  <c:strCache>
                    <c:ptCount val="1"/>
                    <c:pt idx="0">
                      <c:v>Estonia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{972D9CAE-C81E-42D7-B8A9-D8F9144D2E35}</c15:txfldGUID>
                      <c15:f>'Maps and Graphs'!$M$14</c15:f>
                      <c15:dlblFieldTableCache>
                        <c:ptCount val="1"/>
                        <c:pt idx="0">
                          <c:v>Estonia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C43E-4788-810F-5A829E2EC70D}"/>
                </c:ext>
              </c:extLst>
            </c:dLbl>
            <c:dLbl>
              <c:idx val="13"/>
              <c:layout/>
              <c:tx>
                <c:strRef>
                  <c:f>'Maps and Graphs'!$M$15</c:f>
                  <c:strCache>
                    <c:ptCount val="1"/>
                    <c:pt idx="0">
                      <c:v>Italy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{532F4828-4446-4711-BE59-5171F0550AD2}</c15:txfldGUID>
                      <c15:f>'Maps and Graphs'!$M$15</c15:f>
                      <c15:dlblFieldTableCache>
                        <c:ptCount val="1"/>
                        <c:pt idx="0">
                          <c:v>Italy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C43E-4788-810F-5A829E2EC70D}"/>
                </c:ext>
              </c:extLst>
            </c:dLbl>
            <c:dLbl>
              <c:idx val="14"/>
              <c:layout/>
              <c:tx>
                <c:strRef>
                  <c:f>'Maps and Graphs'!$M$16</c:f>
                  <c:strCache>
                    <c:ptCount val="1"/>
                    <c:pt idx="0">
                      <c:v>Finland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{26B0930A-4E73-4269-B4F6-91F5F4814C28}</c15:txfldGUID>
                      <c15:f>'Maps and Graphs'!$M$16</c15:f>
                      <c15:dlblFieldTableCache>
                        <c:ptCount val="1"/>
                        <c:pt idx="0">
                          <c:v>Finland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C43E-4788-810F-5A829E2EC70D}"/>
                </c:ext>
              </c:extLst>
            </c:dLbl>
            <c:dLbl>
              <c:idx val="15"/>
              <c:layout/>
              <c:tx>
                <c:strRef>
                  <c:f>'Maps and Graphs'!$M$17</c:f>
                  <c:strCache>
                    <c:ptCount val="1"/>
                    <c:pt idx="0">
                      <c:v>Greece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{54B1394E-9ED7-41DF-A041-CE9E9B18990D}</c15:txfldGUID>
                      <c15:f>'Maps and Graphs'!$M$17</c15:f>
                      <c15:dlblFieldTableCache>
                        <c:ptCount val="1"/>
                        <c:pt idx="0">
                          <c:v>Greece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C43E-4788-810F-5A829E2EC70D}"/>
                </c:ext>
              </c:extLst>
            </c:dLbl>
            <c:dLbl>
              <c:idx val="16"/>
              <c:layout/>
              <c:tx>
                <c:strRef>
                  <c:f>'Maps and Graphs'!$M$18</c:f>
                  <c:strCache>
                    <c:ptCount val="1"/>
                    <c:pt idx="0">
                      <c:v>Hungary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{4E14037D-A3BC-47A9-97B4-CB3FCA99D728}</c15:txfldGUID>
                      <c15:f>'Maps and Graphs'!$M$18</c15:f>
                      <c15:dlblFieldTableCache>
                        <c:ptCount val="1"/>
                        <c:pt idx="0">
                          <c:v>Hungary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C43E-4788-810F-5A829E2EC70D}"/>
                </c:ext>
              </c:extLst>
            </c:dLbl>
            <c:dLbl>
              <c:idx val="17"/>
              <c:layout/>
              <c:tx>
                <c:strRef>
                  <c:f>'Maps and Graphs'!$M$19</c:f>
                  <c:strCache>
                    <c:ptCount val="1"/>
                    <c:pt idx="0">
                      <c:v>Ireland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{BD8E1752-9C3F-4B93-B2FA-076385A48F86}</c15:txfldGUID>
                      <c15:f>'Maps and Graphs'!$M$19</c15:f>
                      <c15:dlblFieldTableCache>
                        <c:ptCount val="1"/>
                        <c:pt idx="0">
                          <c:v>Ireland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C43E-4788-810F-5A829E2EC70D}"/>
                </c:ext>
              </c:extLst>
            </c:dLbl>
            <c:dLbl>
              <c:idx val="18"/>
              <c:layout/>
              <c:tx>
                <c:strRef>
                  <c:f>'Maps and Graphs'!$M$20</c:f>
                  <c:strCache>
                    <c:ptCount val="1"/>
                    <c:pt idx="0">
                      <c:v>Sweden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{697D9F4A-5CFC-4B72-874E-D8060A5ECCE4}</c15:txfldGUID>
                      <c15:f>'Maps and Graphs'!$M$20</c15:f>
                      <c15:dlblFieldTableCache>
                        <c:ptCount val="1"/>
                        <c:pt idx="0">
                          <c:v>Sweden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C43E-4788-810F-5A829E2EC70D}"/>
                </c:ext>
              </c:extLst>
            </c:dLbl>
            <c:dLbl>
              <c:idx val="19"/>
              <c:layout/>
              <c:tx>
                <c:strRef>
                  <c:f>'Maps and Graphs'!$M$21</c:f>
                  <c:strCache>
                    <c:ptCount val="1"/>
                    <c:pt idx="0">
                      <c:v>Latvia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{E602DCA6-2082-4326-856E-FC2430140E0B}</c15:txfldGUID>
                      <c15:f>'Maps and Graphs'!$M$21</c15:f>
                      <c15:dlblFieldTableCache>
                        <c:ptCount val="1"/>
                        <c:pt idx="0">
                          <c:v>Latvia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C43E-4788-810F-5A829E2EC70D}"/>
                </c:ext>
              </c:extLst>
            </c:dLbl>
            <c:dLbl>
              <c:idx val="20"/>
              <c:layout/>
              <c:tx>
                <c:strRef>
                  <c:f>'Maps and Graphs'!$M$22</c:f>
                  <c:strCache>
                    <c:ptCount val="1"/>
                    <c:pt idx="0">
                      <c:v>Slovakia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{526E5530-49C7-41E0-8A56-74BBE8BACF02}</c15:txfldGUID>
                      <c15:f>'Maps and Graphs'!$M$22</c15:f>
                      <c15:dlblFieldTableCache>
                        <c:ptCount val="1"/>
                        <c:pt idx="0">
                          <c:v>Slovakia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C43E-4788-810F-5A829E2EC70D}"/>
                </c:ext>
              </c:extLst>
            </c:dLbl>
            <c:dLbl>
              <c:idx val="21"/>
              <c:layout/>
              <c:tx>
                <c:strRef>
                  <c:f>'Maps and Graphs'!$M$23</c:f>
                  <c:strCache>
                    <c:ptCount val="1"/>
                    <c:pt idx="0">
                      <c:v>Netherlands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{3D5BDD1E-073E-4143-AF9F-6ABBD245EBAD}</c15:txfldGUID>
                      <c15:f>'Maps and Graphs'!$M$23</c15:f>
                      <c15:dlblFieldTableCache>
                        <c:ptCount val="1"/>
                        <c:pt idx="0">
                          <c:v>Netherlands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C43E-4788-810F-5A829E2EC70D}"/>
                </c:ext>
              </c:extLst>
            </c:dLbl>
            <c:dLbl>
              <c:idx val="22"/>
              <c:layout/>
              <c:tx>
                <c:strRef>
                  <c:f>'Maps and Graphs'!$M$24</c:f>
                  <c:strCache>
                    <c:ptCount val="1"/>
                    <c:pt idx="0">
                      <c:v>Malta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{243F650C-1305-4532-8C52-7D075157F1E1}</c15:txfldGUID>
                      <c15:f>'Maps and Graphs'!$M$24</c15:f>
                      <c15:dlblFieldTableCache>
                        <c:ptCount val="1"/>
                        <c:pt idx="0">
                          <c:v>Malta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C43E-4788-810F-5A829E2EC70D}"/>
                </c:ext>
              </c:extLst>
            </c:dLbl>
            <c:dLbl>
              <c:idx val="23"/>
              <c:layout/>
              <c:tx>
                <c:strRef>
                  <c:f>'Maps and Graphs'!$M$25</c:f>
                  <c:strCache>
                    <c:ptCount val="1"/>
                    <c:pt idx="0">
                      <c:v>Macedonia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{8A7FD405-C079-4F74-9E53-09C792461B78}</c15:txfldGUID>
                      <c15:f>'Maps and Graphs'!$M$25</c15:f>
                      <c15:dlblFieldTableCache>
                        <c:ptCount val="1"/>
                        <c:pt idx="0">
                          <c:v>Macedonia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C43E-4788-810F-5A829E2EC70D}"/>
                </c:ext>
              </c:extLst>
            </c:dLbl>
            <c:dLbl>
              <c:idx val="24"/>
              <c:layout/>
              <c:tx>
                <c:strRef>
                  <c:f>'Maps and Graphs'!$M$26</c:f>
                  <c:strCache>
                    <c:ptCount val="1"/>
                    <c:pt idx="0">
                      <c:v>Moldova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{FF003B59-FCBE-4EB2-9C9E-2E2B2DEFDD5F}</c15:txfldGUID>
                      <c15:f>'Maps and Graphs'!$M$26</c15:f>
                      <c15:dlblFieldTableCache>
                        <c:ptCount val="1"/>
                        <c:pt idx="0">
                          <c:v>Moldova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C43E-4788-810F-5A829E2EC70D}"/>
                </c:ext>
              </c:extLst>
            </c:dLbl>
            <c:dLbl>
              <c:idx val="25"/>
              <c:layout/>
              <c:tx>
                <c:strRef>
                  <c:f>'Maps and Graphs'!$M$27</c:f>
                  <c:strCache>
                    <c:ptCount val="1"/>
                    <c:pt idx="0">
                      <c:v>Maastricht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{2E128B29-6247-41C5-B9AF-32F331851B06}</c15:txfldGUID>
                      <c15:f>'Maps and Graphs'!$M$27</c15:f>
                      <c15:dlblFieldTableCache>
                        <c:ptCount val="1"/>
                        <c:pt idx="0">
                          <c:v>Maastricht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C43E-4788-810F-5A829E2EC70D}"/>
                </c:ext>
              </c:extLst>
            </c:dLbl>
            <c:dLbl>
              <c:idx val="26"/>
              <c:layout/>
              <c:tx>
                <c:strRef>
                  <c:f>'Maps and Graphs'!$M$28</c:f>
                  <c:strCache>
                    <c:ptCount val="1"/>
                    <c:pt idx="0">
                      <c:v>UK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{3E7292FD-DD23-4907-A895-02DFDBA0A878}</c15:txfldGUID>
                      <c15:f>'Maps and Graphs'!$M$28</c15:f>
                      <c15:dlblFieldTableCache>
                        <c:ptCount val="1"/>
                        <c:pt idx="0">
                          <c:v>UK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C43E-4788-810F-5A829E2EC70D}"/>
                </c:ext>
              </c:extLst>
            </c:dLbl>
            <c:dLbl>
              <c:idx val="27"/>
              <c:layout/>
              <c:tx>
                <c:strRef>
                  <c:f>'Maps and Graphs'!$M$29</c:f>
                  <c:strCache>
                    <c:ptCount val="1"/>
                    <c:pt idx="0">
                      <c:v>Portugal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{3D1A84D5-7DA2-45BC-BDD3-A6E8229C07DF}</c15:txfldGUID>
                      <c15:f>'Maps and Graphs'!$M$29</c15:f>
                      <c15:dlblFieldTableCache>
                        <c:ptCount val="1"/>
                        <c:pt idx="0">
                          <c:v>Portugal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C43E-4788-810F-5A829E2EC70D}"/>
                </c:ext>
              </c:extLst>
            </c:dLbl>
            <c:dLbl>
              <c:idx val="28"/>
              <c:layout/>
              <c:tx>
                <c:strRef>
                  <c:f>'Maps and Graphs'!$M$30</c:f>
                  <c:strCache>
                    <c:ptCount val="1"/>
                    <c:pt idx="0">
                      <c:v>Denmark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{15181C26-9CF6-4115-B200-EE1D1EAD45E7}</c15:txfldGUID>
                      <c15:f>'Maps and Graphs'!$M$30</c15:f>
                      <c15:dlblFieldTableCache>
                        <c:ptCount val="1"/>
                        <c:pt idx="0">
                          <c:v>Denmark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C43E-4788-810F-5A829E2EC70D}"/>
                </c:ext>
              </c:extLst>
            </c:dLbl>
            <c:dLbl>
              <c:idx val="29"/>
              <c:layout/>
              <c:tx>
                <c:strRef>
                  <c:f>'Maps and Graphs'!$M$31</c:f>
                  <c:strCache>
                    <c:ptCount val="1"/>
                    <c:pt idx="0">
                      <c:v>Lithuania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{3D1F5D9F-6008-4E9F-BADA-297E5762586A}</c15:txfldGUID>
                      <c15:f>'Maps and Graphs'!$M$31</c15:f>
                      <c15:dlblFieldTableCache>
                        <c:ptCount val="1"/>
                        <c:pt idx="0">
                          <c:v>Lithuania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C43E-4788-810F-5A829E2EC70D}"/>
                </c:ext>
              </c:extLst>
            </c:dLbl>
            <c:dLbl>
              <c:idx val="30"/>
              <c:layout/>
              <c:tx>
                <c:strRef>
                  <c:f>'Maps and Graphs'!$M$32</c:f>
                  <c:strCache>
                    <c:ptCount val="1"/>
                    <c:pt idx="0">
                      <c:v>Poland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{AD6645F3-2940-44F1-AD25-18B6BF3DEC84}</c15:txfldGUID>
                      <c15:f>'Maps and Graphs'!$M$32</c15:f>
                      <c15:dlblFieldTableCache>
                        <c:ptCount val="1"/>
                        <c:pt idx="0">
                          <c:v>Poland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C43E-4788-810F-5A829E2EC70D}"/>
                </c:ext>
              </c:extLst>
            </c:dLbl>
            <c:dLbl>
              <c:idx val="31"/>
              <c:layout/>
              <c:tx>
                <c:strRef>
                  <c:f>'Maps and Graphs'!$M$33</c:f>
                  <c:strCache>
                    <c:ptCount val="1"/>
                    <c:pt idx="0">
                      <c:v>Romania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{B158BDD0-DF55-4501-A1A9-BF6993042627}</c15:txfldGUID>
                      <c15:f>'Maps and Graphs'!$M$33</c15:f>
                      <c15:dlblFieldTableCache>
                        <c:ptCount val="1"/>
                        <c:pt idx="0">
                          <c:v>Romania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C43E-4788-810F-5A829E2EC70D}"/>
                </c:ext>
              </c:extLst>
            </c:dLbl>
            <c:dLbl>
              <c:idx val="32"/>
              <c:layout/>
              <c:tx>
                <c:strRef>
                  <c:f>'Maps and Graphs'!$M$34</c:f>
                  <c:strCache>
                    <c:ptCount val="1"/>
                    <c:pt idx="0">
                      <c:v>Switzerland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{C175089D-A4E7-42EF-9960-F4F41C7253F7}</c15:txfldGUID>
                      <c15:f>'Maps and Graphs'!$M$34</c15:f>
                      <c15:dlblFieldTableCache>
                        <c:ptCount val="1"/>
                        <c:pt idx="0">
                          <c:v>Switzerland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C43E-4788-810F-5A829E2EC70D}"/>
                </c:ext>
              </c:extLst>
            </c:dLbl>
            <c:dLbl>
              <c:idx val="33"/>
              <c:layout/>
              <c:tx>
                <c:strRef>
                  <c:f>'Maps and Graphs'!$M$35</c:f>
                  <c:strCache>
                    <c:ptCount val="1"/>
                    <c:pt idx="0">
                      <c:v>Slovenia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{9A44EAC8-678D-4B31-8021-125BD1962953}</c15:txfldGUID>
                      <c15:f>'Maps and Graphs'!$M$35</c15:f>
                      <c15:dlblFieldTableCache>
                        <c:ptCount val="1"/>
                        <c:pt idx="0">
                          <c:v>Slovenia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C43E-4788-810F-5A829E2EC70D}"/>
                </c:ext>
              </c:extLst>
            </c:dLbl>
            <c:dLbl>
              <c:idx val="34"/>
              <c:layout/>
              <c:tx>
                <c:strRef>
                  <c:f>'Maps and Graphs'!$M$36</c:f>
                  <c:strCache>
                    <c:ptCount val="1"/>
                    <c:pt idx="0">
                      <c:v>Serbia and Montenegro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{3657A7E3-3729-419B-BFCF-C4C34ECDB2B6}</c15:txfldGUID>
                      <c15:f>'Maps and Graphs'!$M$36</c15:f>
                      <c15:dlblFieldTableCache>
                        <c:ptCount val="1"/>
                        <c:pt idx="0">
                          <c:v>Serbia and Montenegro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C43E-4788-810F-5A829E2EC70D}"/>
                </c:ext>
              </c:extLst>
            </c:dLbl>
            <c:dLbl>
              <c:idx val="35"/>
              <c:layout/>
              <c:tx>
                <c:strRef>
                  <c:f>'Maps and Graphs'!$M$37</c:f>
                  <c:strCache>
                    <c:ptCount val="1"/>
                    <c:pt idx="0">
                      <c:v>Ukraine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{7D212190-E194-4A1E-94B7-89A831635A0C}</c15:txfldGUID>
                      <c15:f>'Maps and Graphs'!$M$37</c15:f>
                      <c15:dlblFieldTableCache>
                        <c:ptCount val="1"/>
                        <c:pt idx="0">
                          <c:v>Ukraine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C43E-4788-810F-5A829E2EC70D}"/>
                </c:ext>
              </c:extLst>
            </c:dLbl>
            <c:dLbl>
              <c:idx val="36"/>
              <c:layout/>
              <c:tx>
                <c:strRef>
                  <c:f>'Maps and Graphs'!$M$38</c:f>
                  <c:strCache>
                    <c:ptCount val="1"/>
                    <c:pt idx="0">
                      <c:v>Spain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400" b="0" i="0" u="none" strike="noStrike">
                      <a:latin typeface="Calibri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{CEF663B0-26F3-4B8F-BD3D-D445D53A737E}</c15:txfldGUID>
                      <c15:f>'Maps and Graphs'!$M$38</c15:f>
                      <c15:dlblFieldTableCache>
                        <c:ptCount val="1"/>
                        <c:pt idx="0">
                          <c:v>Spain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C43E-4788-810F-5A829E2EC7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'Maps and Graphs'!$O$2:$O$38</c:f>
              <c:numCache>
                <c:formatCode>General</c:formatCode>
                <c:ptCount val="37"/>
                <c:pt idx="0">
                  <c:v>2.88</c:v>
                </c:pt>
                <c:pt idx="1">
                  <c:v>8.73</c:v>
                </c:pt>
                <c:pt idx="2">
                  <c:v>0.71</c:v>
                </c:pt>
                <c:pt idx="3">
                  <c:v>7.72</c:v>
                </c:pt>
                <c:pt idx="4">
                  <c:v>2.04</c:v>
                </c:pt>
                <c:pt idx="5">
                  <c:v>10.56</c:v>
                </c:pt>
                <c:pt idx="6">
                  <c:v>4.96</c:v>
                </c:pt>
                <c:pt idx="7">
                  <c:v>5.7</c:v>
                </c:pt>
                <c:pt idx="8">
                  <c:v>2.81</c:v>
                </c:pt>
                <c:pt idx="9">
                  <c:v>10.84</c:v>
                </c:pt>
                <c:pt idx="10">
                  <c:v>7.07</c:v>
                </c:pt>
                <c:pt idx="11">
                  <c:v>7.69</c:v>
                </c:pt>
                <c:pt idx="12">
                  <c:v>2.38</c:v>
                </c:pt>
                <c:pt idx="13">
                  <c:v>5.93</c:v>
                </c:pt>
                <c:pt idx="14">
                  <c:v>1.72</c:v>
                </c:pt>
                <c:pt idx="15">
                  <c:v>2.61</c:v>
                </c:pt>
                <c:pt idx="16">
                  <c:v>6.07</c:v>
                </c:pt>
                <c:pt idx="17">
                  <c:v>2.4500000000000002</c:v>
                </c:pt>
                <c:pt idx="18">
                  <c:v>2.85</c:v>
                </c:pt>
                <c:pt idx="19">
                  <c:v>2.39</c:v>
                </c:pt>
                <c:pt idx="20">
                  <c:v>6.63</c:v>
                </c:pt>
                <c:pt idx="21">
                  <c:v>10.55</c:v>
                </c:pt>
                <c:pt idx="22">
                  <c:v>1.3</c:v>
                </c:pt>
                <c:pt idx="23">
                  <c:v>2.89</c:v>
                </c:pt>
                <c:pt idx="24">
                  <c:v>0.47</c:v>
                </c:pt>
                <c:pt idx="25">
                  <c:v>10.85</c:v>
                </c:pt>
                <c:pt idx="26">
                  <c:v>12.38</c:v>
                </c:pt>
                <c:pt idx="27">
                  <c:v>3.01</c:v>
                </c:pt>
                <c:pt idx="28">
                  <c:v>3.5</c:v>
                </c:pt>
                <c:pt idx="29">
                  <c:v>2.0499999999999998</c:v>
                </c:pt>
                <c:pt idx="30">
                  <c:v>3.94</c:v>
                </c:pt>
                <c:pt idx="31">
                  <c:v>4.42</c:v>
                </c:pt>
                <c:pt idx="32">
                  <c:v>12.7</c:v>
                </c:pt>
                <c:pt idx="33">
                  <c:v>7.6</c:v>
                </c:pt>
                <c:pt idx="34">
                  <c:v>6.12</c:v>
                </c:pt>
                <c:pt idx="35">
                  <c:v>0.95</c:v>
                </c:pt>
                <c:pt idx="36">
                  <c:v>4.79</c:v>
                </c:pt>
              </c:numCache>
            </c:numRef>
          </c:xVal>
          <c:yVal>
            <c:numRef>
              <c:f>'Maps and Graphs'!$Q$2:$Q$38</c:f>
              <c:numCache>
                <c:formatCode>0.00</c:formatCode>
                <c:ptCount val="37"/>
                <c:pt idx="0">
                  <c:v>-0.59000000000000008</c:v>
                </c:pt>
                <c:pt idx="1">
                  <c:v>-0.17300000000000004</c:v>
                </c:pt>
                <c:pt idx="2">
                  <c:v>-0.627</c:v>
                </c:pt>
                <c:pt idx="3">
                  <c:v>-0.11399999999999999</c:v>
                </c:pt>
                <c:pt idx="4">
                  <c:v>2.0000000000000018E-2</c:v>
                </c:pt>
                <c:pt idx="5">
                  <c:v>-0.39100000000000001</c:v>
                </c:pt>
                <c:pt idx="6">
                  <c:v>3.0000000000000027E-3</c:v>
                </c:pt>
                <c:pt idx="7">
                  <c:v>9.000000000000008E-3</c:v>
                </c:pt>
                <c:pt idx="8">
                  <c:v>-3.0000000000000027E-2</c:v>
                </c:pt>
                <c:pt idx="9">
                  <c:v>0.45999999999999996</c:v>
                </c:pt>
                <c:pt idx="10">
                  <c:v>0.35199999999999998</c:v>
                </c:pt>
                <c:pt idx="11">
                  <c:v>0.58200000000000007</c:v>
                </c:pt>
                <c:pt idx="12">
                  <c:v>0</c:v>
                </c:pt>
                <c:pt idx="13">
                  <c:v>0.31499999999999995</c:v>
                </c:pt>
                <c:pt idx="14">
                  <c:v>1.5000000000000013E-2</c:v>
                </c:pt>
                <c:pt idx="15">
                  <c:v>1.2000000000000011E-2</c:v>
                </c:pt>
                <c:pt idx="16">
                  <c:v>-0.29900000000000004</c:v>
                </c:pt>
                <c:pt idx="17">
                  <c:v>4.0000000000000036E-3</c:v>
                </c:pt>
                <c:pt idx="18">
                  <c:v>2.200000000000002E-2</c:v>
                </c:pt>
                <c:pt idx="19">
                  <c:v>-0.15500000000000003</c:v>
                </c:pt>
                <c:pt idx="20">
                  <c:v>-0.47299999999999998</c:v>
                </c:pt>
                <c:pt idx="21">
                  <c:v>-0.25</c:v>
                </c:pt>
                <c:pt idx="22">
                  <c:v>-3.5000000000000031E-2</c:v>
                </c:pt>
                <c:pt idx="23">
                  <c:v>-0.56899999999999995</c:v>
                </c:pt>
                <c:pt idx="24">
                  <c:v>-0.53899999999999992</c:v>
                </c:pt>
                <c:pt idx="25">
                  <c:v>0</c:v>
                </c:pt>
                <c:pt idx="26">
                  <c:v>0.43999999999999995</c:v>
                </c:pt>
                <c:pt idx="27">
                  <c:v>7.0000000000000062E-3</c:v>
                </c:pt>
                <c:pt idx="28">
                  <c:v>-7.0000000000000062E-3</c:v>
                </c:pt>
                <c:pt idx="29">
                  <c:v>-0.31100000000000005</c:v>
                </c:pt>
                <c:pt idx="30">
                  <c:v>1.5000000000000013E-2</c:v>
                </c:pt>
                <c:pt idx="31">
                  <c:v>8.0000000000000071E-3</c:v>
                </c:pt>
                <c:pt idx="32">
                  <c:v>-6.2000000000000055E-2</c:v>
                </c:pt>
                <c:pt idx="33">
                  <c:v>-0.57899999999999996</c:v>
                </c:pt>
                <c:pt idx="34">
                  <c:v>1.0000000000000009E-2</c:v>
                </c:pt>
                <c:pt idx="35">
                  <c:v>2.9000000000000026E-2</c:v>
                </c:pt>
                <c:pt idx="36" formatCode="0.000">
                  <c:v>0.26700000000000002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C43E-4788-810F-5A829E2EC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732992"/>
        <c:axId val="91743360"/>
      </c:scatterChart>
      <c:valAx>
        <c:axId val="9173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de-DE" sz="1400"/>
                  <a:t>Complexity Score (PRU)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743360"/>
        <c:crosses val="autoZero"/>
        <c:crossBetween val="midCat"/>
      </c:valAx>
      <c:valAx>
        <c:axId val="91743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de-DE" sz="1400"/>
                  <a:t>Deviation from scale optimum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9173299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14.05.2019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95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097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67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67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Revolution in the economic and regulatory landscape of air transport in Europe on the last 20 years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Before 1987, national markets within the EU were protected and fragmented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Three successive packages of </a:t>
            </a:r>
            <a:r>
              <a:rPr lang="en-US" dirty="0" err="1" smtClean="0"/>
              <a:t>liberalisation</a:t>
            </a:r>
            <a:r>
              <a:rPr lang="en-US" dirty="0" smtClean="0"/>
              <a:t> measures (1987- 1992) have changed the map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Largest and most successful example of regional market integration and </a:t>
            </a:r>
            <a:r>
              <a:rPr lang="en-US" dirty="0" err="1" smtClean="0"/>
              <a:t>liberalisation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After the </a:t>
            </a:r>
            <a:r>
              <a:rPr lang="en-US" dirty="0" err="1" smtClean="0"/>
              <a:t>liberalisation</a:t>
            </a:r>
            <a:r>
              <a:rPr lang="en-US" dirty="0" smtClean="0"/>
              <a:t> of traffic in 1990s EU experienced a level of unprecedented deterioration in on-time performance of air carriers - One of the reasons identified was the underperformance of the ATM systems: ageing technologies and systems will face considerable traffic increase by 2020 - Other important reason: fragmentation of European skies - High Level Group report in November 2000 - The EU responded with an ambitious regulatory initiative</a:t>
            </a:r>
          </a:p>
          <a:p>
            <a:endParaRPr lang="en-US" dirty="0" smtClean="0"/>
          </a:p>
          <a:p>
            <a:r>
              <a:rPr lang="en-US" dirty="0" smtClean="0"/>
              <a:t>Objectives: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To restructure European airspace as a function of air traffic flows, rather than according to national borders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To create additional capacity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To increase the overall efficiency of the ATM system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To enhance safety standards 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91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278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35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MUAC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93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4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dirty="0"/>
              <a:t>Untertitel durch Klicken hinzufügen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DLR.de/</a:t>
            </a:r>
            <a:r>
              <a:rPr lang="de-DE" dirty="0" err="1"/>
              <a:t>fl</a:t>
            </a:r>
            <a:r>
              <a:rPr lang="de-DE" dirty="0"/>
              <a:t>  •  Chart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4" name="Picture 8" descr="D:\Daten\FL Institutspräsentation\Altes CDesign bis 2011\Grafiken\member-of-AT-On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83" y="5518026"/>
            <a:ext cx="11557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D:\Bilder_gute\Logos\SESAR\member-of-sesar-ju-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83" y="5854576"/>
            <a:ext cx="1155700" cy="6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DLR.de/</a:t>
            </a:r>
            <a:r>
              <a:rPr lang="de-DE" dirty="0" err="1"/>
              <a:t>fl</a:t>
            </a:r>
            <a:r>
              <a:rPr lang="de-DE" dirty="0"/>
              <a:t>  •  Chart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DLR.de/</a:t>
            </a:r>
            <a:r>
              <a:rPr lang="de-DE" dirty="0" err="1"/>
              <a:t>fl</a:t>
            </a:r>
            <a:r>
              <a:rPr lang="de-DE" dirty="0"/>
              <a:t>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DLR.de/</a:t>
            </a:r>
            <a:r>
              <a:rPr lang="de-DE" dirty="0" err="1"/>
              <a:t>fl</a:t>
            </a:r>
            <a:r>
              <a:rPr lang="de-DE" dirty="0"/>
              <a:t>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DLR.de/</a:t>
            </a:r>
            <a:r>
              <a:rPr lang="de-DE" dirty="0" err="1"/>
              <a:t>fl</a:t>
            </a:r>
            <a:r>
              <a:rPr lang="de-DE" dirty="0"/>
              <a:t>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5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DLR.de/</a:t>
            </a:r>
            <a:r>
              <a:rPr lang="de-DE" dirty="0" err="1"/>
              <a:t>fl</a:t>
            </a:r>
            <a:r>
              <a:rPr lang="de-DE" dirty="0"/>
              <a:t>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DLR.de/</a:t>
            </a:r>
            <a:r>
              <a:rPr lang="de-DE" dirty="0" err="1"/>
              <a:t>fl</a:t>
            </a:r>
            <a:r>
              <a:rPr lang="de-DE" dirty="0"/>
              <a:t>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DLR.de/</a:t>
            </a:r>
            <a:r>
              <a:rPr lang="de-DE" dirty="0" err="1"/>
              <a:t>fl</a:t>
            </a:r>
            <a:r>
              <a:rPr lang="de-DE" dirty="0"/>
              <a:t>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DLR.de/</a:t>
            </a:r>
            <a:r>
              <a:rPr lang="de-DE" dirty="0" err="1"/>
              <a:t>fl</a:t>
            </a:r>
            <a:r>
              <a:rPr lang="de-DE" dirty="0"/>
              <a:t>  •  Folie </a:t>
            </a:r>
            <a:fld id="{A5AC3FBE-A647-41C9-A8C3-4435ED4FC89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63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dirty="0"/>
              <a:t>DLR.de  •  Folie </a:t>
            </a:r>
            <a:fld id="{A5AC3FBE-A647-41C9-A8C3-4435ED4FC895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58" r:id="rId6"/>
    <p:sldLayoutId id="2147483655" r:id="rId7"/>
    <p:sldLayoutId id="2147483656" r:id="rId8"/>
    <p:sldLayoutId id="214748366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schultz@dlr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979" y="909514"/>
            <a:ext cx="10864800" cy="741600"/>
          </a:xfrm>
        </p:spPr>
        <p:txBody>
          <a:bodyPr/>
          <a:lstStyle/>
          <a:p>
            <a:pPr algn="ctr"/>
            <a:r>
              <a:rPr lang="en-AU" sz="3200" dirty="0">
                <a:solidFill>
                  <a:schemeClr val="tx1"/>
                </a:solidFill>
              </a:rPr>
              <a:t>Efficiency losses through Fragmentation</a:t>
            </a:r>
            <a:r>
              <a:rPr lang="en-AU" sz="3200" dirty="0" smtClean="0">
                <a:solidFill>
                  <a:schemeClr val="tx1"/>
                </a:solidFill>
              </a:rPr>
              <a:t>?</a:t>
            </a:r>
            <a:br>
              <a:rPr lang="en-AU" sz="3200" dirty="0" smtClean="0">
                <a:solidFill>
                  <a:schemeClr val="tx1"/>
                </a:solidFill>
              </a:rPr>
            </a:br>
            <a:r>
              <a:rPr lang="en-AU" sz="800" dirty="0" smtClean="0">
                <a:solidFill>
                  <a:schemeClr val="tx1"/>
                </a:solidFill>
              </a:rPr>
              <a:t/>
            </a:r>
            <a:br>
              <a:rPr lang="en-AU" sz="800" dirty="0" smtClean="0">
                <a:solidFill>
                  <a:schemeClr val="tx1"/>
                </a:solidFill>
              </a:rPr>
            </a:br>
            <a:r>
              <a:rPr lang="en-US" dirty="0" smtClean="0"/>
              <a:t>Scale </a:t>
            </a:r>
            <a:r>
              <a:rPr lang="en-US" dirty="0"/>
              <a:t>effects in European ANS Provision</a:t>
            </a:r>
            <a:endParaRPr lang="de-DE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4023" y="2781850"/>
            <a:ext cx="10902196" cy="115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1200" b="1" dirty="0"/>
              <a:t>Thomas </a:t>
            </a:r>
            <a:r>
              <a:rPr lang="de-DE" sz="1200" b="1" dirty="0" err="1"/>
              <a:t>Standfuß</a:t>
            </a:r>
            <a:r>
              <a:rPr lang="de-DE" sz="1200" b="1" dirty="0"/>
              <a:t> </a:t>
            </a:r>
          </a:p>
          <a:p>
            <a:pPr>
              <a:spcBef>
                <a:spcPts val="0"/>
              </a:spcBef>
            </a:pPr>
            <a:r>
              <a:rPr lang="de-DE" sz="1200" dirty="0"/>
              <a:t>(DLR German Aerospace </a:t>
            </a:r>
            <a:r>
              <a:rPr lang="de-DE" sz="1200" dirty="0" smtClean="0"/>
              <a:t>Center Braunschweig)</a:t>
            </a:r>
            <a:endParaRPr lang="de-DE" sz="1200" dirty="0"/>
          </a:p>
          <a:p>
            <a:pPr>
              <a:spcBef>
                <a:spcPts val="0"/>
              </a:spcBef>
            </a:pPr>
            <a:endParaRPr lang="de-DE" sz="800" b="1" dirty="0" smtClean="0"/>
          </a:p>
          <a:p>
            <a:pPr>
              <a:spcBef>
                <a:spcPts val="0"/>
              </a:spcBef>
            </a:pPr>
            <a:r>
              <a:rPr lang="de-DE" sz="1200" b="1" dirty="0" smtClean="0"/>
              <a:t>Prof</a:t>
            </a:r>
            <a:r>
              <a:rPr lang="de-DE" sz="1200" b="1" dirty="0"/>
              <a:t>. Dr. Frank </a:t>
            </a:r>
            <a:r>
              <a:rPr lang="de-DE" sz="1200" b="1" dirty="0" err="1"/>
              <a:t>Fichert</a:t>
            </a:r>
            <a:r>
              <a:rPr lang="de-DE" sz="1200" b="1" dirty="0"/>
              <a:t> </a:t>
            </a:r>
          </a:p>
          <a:p>
            <a:pPr>
              <a:spcBef>
                <a:spcPts val="0"/>
              </a:spcBef>
            </a:pPr>
            <a:r>
              <a:rPr lang="de-DE" sz="1200" dirty="0"/>
              <a:t>(</a:t>
            </a:r>
            <a:r>
              <a:rPr lang="en-US" sz="1200" dirty="0"/>
              <a:t>University of Applied Sciences Worms</a:t>
            </a:r>
            <a:r>
              <a:rPr lang="de-DE" sz="1200" dirty="0"/>
              <a:t>)</a:t>
            </a:r>
          </a:p>
          <a:p>
            <a:pPr>
              <a:spcBef>
                <a:spcPts val="0"/>
              </a:spcBef>
            </a:pPr>
            <a:endParaRPr lang="de-DE" sz="800" b="1" dirty="0" smtClean="0"/>
          </a:p>
          <a:p>
            <a:pPr>
              <a:spcBef>
                <a:spcPts val="0"/>
              </a:spcBef>
            </a:pPr>
            <a:r>
              <a:rPr lang="de-DE" sz="1200" b="1" dirty="0" smtClean="0"/>
              <a:t>Dr</a:t>
            </a:r>
            <a:r>
              <a:rPr lang="de-DE" sz="1200" b="1" dirty="0"/>
              <a:t>. Michael Schultz</a:t>
            </a:r>
          </a:p>
          <a:p>
            <a:pPr>
              <a:spcBef>
                <a:spcPts val="0"/>
              </a:spcBef>
            </a:pPr>
            <a:r>
              <a:rPr lang="de-DE" sz="1200" dirty="0" smtClean="0"/>
              <a:t>(Technical University </a:t>
            </a:r>
            <a:r>
              <a:rPr lang="de-DE" sz="1200" dirty="0" err="1" smtClean="0"/>
              <a:t>of</a:t>
            </a:r>
            <a:r>
              <a:rPr lang="de-DE" sz="1200" dirty="0" smtClean="0"/>
              <a:t> Dresden)</a:t>
            </a:r>
            <a:endParaRPr lang="de-DE" sz="1200" dirty="0"/>
          </a:p>
          <a:p>
            <a:pPr>
              <a:spcBef>
                <a:spcPts val="0"/>
              </a:spcBef>
            </a:pPr>
            <a:endParaRPr lang="en-US" sz="800" b="1" dirty="0" smtClean="0"/>
          </a:p>
          <a:p>
            <a:pPr>
              <a:spcBef>
                <a:spcPts val="0"/>
              </a:spcBef>
            </a:pPr>
            <a:r>
              <a:rPr lang="en-US" sz="1200" b="1" dirty="0" smtClean="0"/>
              <a:t>Petros </a:t>
            </a:r>
            <a:r>
              <a:rPr lang="en-US" sz="1200" b="1" dirty="0" err="1"/>
              <a:t>Stratis</a:t>
            </a:r>
            <a:endParaRPr lang="de-DE" sz="1200" b="1" dirty="0"/>
          </a:p>
          <a:p>
            <a:pPr>
              <a:spcBef>
                <a:spcPts val="0"/>
              </a:spcBef>
            </a:pPr>
            <a:r>
              <a:rPr lang="de-DE" sz="1200" dirty="0" smtClean="0"/>
              <a:t>(</a:t>
            </a:r>
            <a:r>
              <a:rPr lang="en-US" sz="1200" dirty="0" smtClean="0"/>
              <a:t>Ministry </a:t>
            </a:r>
            <a:r>
              <a:rPr lang="en-US" sz="1200" dirty="0"/>
              <a:t>of Transport, Communication and Works, </a:t>
            </a:r>
            <a:r>
              <a:rPr lang="en-US" sz="1200" dirty="0" smtClean="0"/>
              <a:t>Cyprus)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841003" y="472767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Fragmentation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Air Traffic and its Impact on ATM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Budapest, 14 May 2019</a:t>
            </a:r>
            <a:endParaRPr lang="de-DE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 in European ATM </a:t>
            </a:r>
            <a:r>
              <a:rPr lang="en-US" dirty="0" smtClean="0"/>
              <a:t>(3) </a:t>
            </a:r>
            <a:r>
              <a:rPr lang="en-US" dirty="0"/>
              <a:t>– </a:t>
            </a:r>
            <a:r>
              <a:rPr lang="en-US" dirty="0" smtClean="0"/>
              <a:t>Results (1)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8D7B7B41-75E2-41C9-BE76-F998D8100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51" y="1053530"/>
            <a:ext cx="6715899" cy="46742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1" y="1053530"/>
            <a:ext cx="55721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121FFEE7-A8CB-4CE7-8510-A303B11BB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55" y="1428646"/>
            <a:ext cx="527614" cy="17131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6A5644C0-1B5C-4AC4-B779-3F68912A2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420" y="1773610"/>
            <a:ext cx="670287" cy="72008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65139" y="5817091"/>
            <a:ext cx="80648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Scale Indicator (left) and Economies of scale for Model 2A (right</a:t>
            </a:r>
            <a:r>
              <a:rPr lang="en-US" b="1" dirty="0" smtClean="0"/>
              <a:t>)</a:t>
            </a:r>
            <a:r>
              <a:rPr lang="de-DE" b="1" dirty="0" smtClean="0">
                <a:latin typeface="+mj-lt"/>
                <a:cs typeface="Arial" pitchFamily="34" charset="0"/>
              </a:rPr>
              <a:t> - 2014 </a:t>
            </a:r>
            <a:r>
              <a:rPr lang="de-DE" b="1" dirty="0" err="1" smtClean="0">
                <a:latin typeface="+mj-lt"/>
                <a:cs typeface="Arial" pitchFamily="34" charset="0"/>
              </a:rPr>
              <a:t>data</a:t>
            </a:r>
            <a:endParaRPr lang="de-DE" b="1" dirty="0" smtClean="0">
              <a:latin typeface="+mj-lt"/>
              <a:cs typeface="Arial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85B8653D-6FE0-4878-8867-7742463F80A7}"/>
              </a:ext>
            </a:extLst>
          </p:cNvPr>
          <p:cNvSpPr/>
          <p:nvPr/>
        </p:nvSpPr>
        <p:spPr>
          <a:xfrm>
            <a:off x="1057027" y="6022082"/>
            <a:ext cx="106105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Standfuss</a:t>
            </a:r>
            <a:r>
              <a:rPr lang="en-A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Fichert and Schultz (2017):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gains through Functional Airspace Blocks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? - An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analysis of Economies of Scale in European Air Traffic Management</a:t>
            </a:r>
            <a:r>
              <a:rPr lang="en-A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 in European ATM </a:t>
            </a:r>
            <a:r>
              <a:rPr lang="en-US" dirty="0" smtClean="0"/>
              <a:t>(4) </a:t>
            </a:r>
            <a:r>
              <a:rPr lang="en-US" dirty="0"/>
              <a:t>– </a:t>
            </a:r>
            <a:r>
              <a:rPr lang="en-US" dirty="0" smtClean="0"/>
              <a:t>Results (2)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1269554"/>
            <a:ext cx="5616624" cy="4464496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7" y="1269554"/>
            <a:ext cx="5400600" cy="446449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065139" y="5817091"/>
            <a:ext cx="80648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Scale Indicator (left) and Economies of scale for Model 2A (right</a:t>
            </a:r>
            <a:r>
              <a:rPr lang="en-US" b="1" dirty="0" smtClean="0"/>
              <a:t>)</a:t>
            </a:r>
            <a:r>
              <a:rPr lang="de-DE" b="1" dirty="0" smtClean="0">
                <a:latin typeface="+mj-lt"/>
                <a:cs typeface="Arial" pitchFamily="34" charset="0"/>
              </a:rPr>
              <a:t> - 2016 </a:t>
            </a:r>
            <a:r>
              <a:rPr lang="de-DE" b="1" dirty="0" err="1" smtClean="0">
                <a:latin typeface="+mj-lt"/>
                <a:cs typeface="Arial" pitchFamily="34" charset="0"/>
              </a:rPr>
              <a:t>data</a:t>
            </a:r>
            <a:endParaRPr lang="de-DE" b="1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 in European ATM </a:t>
            </a:r>
            <a:r>
              <a:rPr lang="en-US" dirty="0" smtClean="0"/>
              <a:t>(5) </a:t>
            </a:r>
            <a:r>
              <a:rPr lang="en-US" dirty="0"/>
              <a:t>– Results </a:t>
            </a:r>
            <a:r>
              <a:rPr lang="en-US" dirty="0" smtClean="0"/>
              <a:t>(3)</a:t>
            </a: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712698419"/>
              </p:ext>
            </p:extLst>
          </p:nvPr>
        </p:nvGraphicFramePr>
        <p:xfrm>
          <a:off x="408955" y="1197546"/>
          <a:ext cx="111612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01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 in European ATM </a:t>
            </a:r>
            <a:r>
              <a:rPr lang="en-US" dirty="0" smtClean="0"/>
              <a:t>(6) </a:t>
            </a:r>
            <a:r>
              <a:rPr lang="en-US" dirty="0"/>
              <a:t>– Results </a:t>
            </a:r>
            <a:r>
              <a:rPr lang="en-US" dirty="0" smtClean="0"/>
              <a:t>(4)</a:t>
            </a: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881867506"/>
              </p:ext>
            </p:extLst>
          </p:nvPr>
        </p:nvGraphicFramePr>
        <p:xfrm>
          <a:off x="480963" y="1125538"/>
          <a:ext cx="115932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11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6619699" cy="4338000"/>
          </a:xfrm>
        </p:spPr>
        <p:txBody>
          <a:bodyPr/>
          <a:lstStyle/>
          <a:p>
            <a:r>
              <a:rPr lang="en-US" dirty="0"/>
              <a:t>The results show that airspace structure is an important factor of </a:t>
            </a:r>
            <a:r>
              <a:rPr lang="en-US" dirty="0" smtClean="0"/>
              <a:t>(in)efficiency </a:t>
            </a:r>
            <a:r>
              <a:rPr lang="en-US" dirty="0"/>
              <a:t>in European </a:t>
            </a:r>
            <a:r>
              <a:rPr lang="en-US" dirty="0" smtClean="0"/>
              <a:t>ATM</a:t>
            </a:r>
          </a:p>
          <a:p>
            <a:r>
              <a:rPr lang="en-US" dirty="0"/>
              <a:t>There are minor differences between </a:t>
            </a:r>
            <a:r>
              <a:rPr lang="en-US" dirty="0" smtClean="0"/>
              <a:t>the results </a:t>
            </a:r>
            <a:r>
              <a:rPr lang="en-US" dirty="0"/>
              <a:t>of 2014 and 2016 dataset, partially caused by geopolitical </a:t>
            </a:r>
            <a:r>
              <a:rPr lang="en-US" dirty="0" smtClean="0"/>
              <a:t>developments</a:t>
            </a:r>
          </a:p>
          <a:p>
            <a:r>
              <a:rPr lang="en-US" dirty="0" smtClean="0"/>
              <a:t>In general: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Reducing the fragmentation could improve efficiency for some ANSPs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Results suggest a turning point where decreasing returns to scale </a:t>
            </a:r>
            <a:r>
              <a:rPr lang="en-US" dirty="0" smtClean="0"/>
              <a:t>appear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</a:t>
            </a:r>
            <a:r>
              <a:rPr lang="de-DE" dirty="0" smtClean="0"/>
              <a:t>t </a:t>
            </a:r>
            <a:r>
              <a:rPr lang="en-US" dirty="0" smtClean="0"/>
              <a:t>is not clear whether a </a:t>
            </a:r>
            <a:r>
              <a:rPr lang="en-US" dirty="0"/>
              <a:t>close cooperation between a small ANSP (with increasing returns to scale) and its neighboring large ANSP (with decreasing returns to scale) is </a:t>
            </a:r>
            <a:r>
              <a:rPr lang="en-US" dirty="0" smtClean="0"/>
              <a:t>pursued</a:t>
            </a:r>
          </a:p>
          <a:p>
            <a:r>
              <a:rPr lang="en-US" dirty="0" smtClean="0"/>
              <a:t>Future ATM concepts may represent alternatives to a fixed airspace structure, e.g.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Dynamic </a:t>
            </a:r>
            <a:r>
              <a:rPr lang="en-US" dirty="0" err="1" smtClean="0"/>
              <a:t>Sectorization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Sectorless</a:t>
            </a:r>
            <a:r>
              <a:rPr lang="en-US" dirty="0" smtClean="0"/>
              <a:t> ATM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07" y="1522478"/>
            <a:ext cx="4794895" cy="36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F86A2542-896C-4867-817E-DCF641D019EA}"/>
              </a:ext>
            </a:extLst>
          </p:cNvPr>
          <p:cNvSpPr/>
          <p:nvPr/>
        </p:nvSpPr>
        <p:spPr>
          <a:xfrm>
            <a:off x="7118590" y="5157986"/>
            <a:ext cx="43075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ICAO,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Single European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Sky and Functional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Airspace Blocks</a:t>
            </a:r>
            <a:r>
              <a:rPr lang="en-A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7"/>
          <p:cNvSpPr>
            <a:spLocks noGrp="1"/>
          </p:cNvSpPr>
          <p:nvPr>
            <p:ph type="ctrTitle"/>
          </p:nvPr>
        </p:nvSpPr>
        <p:spPr>
          <a:xfrm>
            <a:off x="878399" y="1573200"/>
            <a:ext cx="10864800" cy="3224746"/>
          </a:xfrm>
        </p:spPr>
        <p:txBody>
          <a:bodyPr/>
          <a:lstStyle/>
          <a:p>
            <a:r>
              <a:rPr lang="en-US" sz="2000" dirty="0"/>
              <a:t>Thank you for your attention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en-US" sz="2000" b="0" dirty="0">
                <a:ea typeface="+mn-ea"/>
              </a:rPr>
              <a:t>Efficiency losses through Fragmentation</a:t>
            </a:r>
            <a:r>
              <a:rPr lang="en-US" sz="2000" b="0" dirty="0" smtClean="0">
                <a:ea typeface="+mn-ea"/>
              </a:rPr>
              <a:t>? - Scale </a:t>
            </a:r>
            <a:r>
              <a:rPr lang="en-US" sz="2000" b="0" dirty="0">
                <a:ea typeface="+mn-ea"/>
              </a:rPr>
              <a:t>effects in European ANS Provision</a:t>
            </a:r>
            <a:r>
              <a:rPr lang="de-DE" sz="1200" b="0" dirty="0"/>
              <a:t/>
            </a:r>
            <a:br>
              <a:rPr lang="de-DE" sz="1200" b="0" dirty="0"/>
            </a:br>
            <a:r>
              <a:rPr lang="de-DE" sz="1200" b="0" dirty="0">
                <a:solidFill>
                  <a:schemeClr val="tx1"/>
                </a:solidFill>
              </a:rPr>
              <a:t/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/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/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/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Deutsches Zentrum für Luft- und Raumfahrt e.V. (DLR)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</a:rPr>
              <a:t>German Aerospace Center</a:t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</a:rPr>
              <a:t/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en-US" sz="1200" b="0" dirty="0">
                <a:solidFill>
                  <a:schemeClr val="tx1"/>
                </a:solidFill>
              </a:rPr>
              <a:t>Institute of Flight Guidance</a:t>
            </a:r>
            <a:r>
              <a:rPr lang="de-DE" sz="1200" b="0" dirty="0">
                <a:solidFill>
                  <a:schemeClr val="tx1"/>
                </a:solidFill>
              </a:rPr>
              <a:t/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</a:rPr>
              <a:t/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Thomas Standfuß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</a:rPr>
              <a:t>Department </a:t>
            </a:r>
            <a:r>
              <a:rPr lang="de-DE" sz="1200" b="0" dirty="0" err="1" smtClean="0">
                <a:solidFill>
                  <a:schemeClr val="tx1"/>
                </a:solidFill>
              </a:rPr>
              <a:t>of</a:t>
            </a:r>
            <a:r>
              <a:rPr lang="de-DE" sz="1200" b="0" dirty="0" smtClean="0">
                <a:solidFill>
                  <a:schemeClr val="tx1"/>
                </a:solidFill>
              </a:rPr>
              <a:t> </a:t>
            </a:r>
            <a:r>
              <a:rPr lang="de-DE" sz="1200" b="0" smtClean="0">
                <a:solidFill>
                  <a:schemeClr val="tx1"/>
                </a:solidFill>
              </a:rPr>
              <a:t>Pilot </a:t>
            </a:r>
            <a:r>
              <a:rPr lang="de-DE" sz="1200" b="0" dirty="0" err="1" smtClean="0">
                <a:solidFill>
                  <a:schemeClr val="tx1"/>
                </a:solidFill>
              </a:rPr>
              <a:t>A</a:t>
            </a:r>
            <a:r>
              <a:rPr lang="de-DE" sz="1200" b="0" smtClean="0">
                <a:solidFill>
                  <a:schemeClr val="tx1"/>
                </a:solidFill>
              </a:rPr>
              <a:t>ssistance  </a:t>
            </a:r>
            <a:r>
              <a:rPr lang="de-DE" sz="1200" b="0" dirty="0">
                <a:solidFill>
                  <a:schemeClr val="tx1"/>
                </a:solidFill>
              </a:rPr>
              <a:t/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</a:rPr>
              <a:t>Tel.: + 49 531 295-2274</a:t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  <a:hlinkClick r:id="rId3"/>
              </a:rPr>
              <a:t>thomas.standfuss@dlr.de</a:t>
            </a:r>
            <a:r>
              <a:rPr lang="de-DE" sz="1200" b="0" dirty="0">
                <a:solidFill>
                  <a:schemeClr val="tx1"/>
                </a:solidFill>
              </a:rPr>
              <a:t/>
            </a:r>
            <a:br>
              <a:rPr lang="de-DE" sz="1200" b="0" dirty="0">
                <a:solidFill>
                  <a:schemeClr val="tx1"/>
                </a:solidFill>
              </a:rPr>
            </a:br>
            <a:endParaRPr lang="de-DE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Background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Structural Fragmentation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Economies of Scale in European ATM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093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 (1) – Demand </a:t>
            </a:r>
            <a:r>
              <a:rPr lang="de-DE" dirty="0" err="1" smtClean="0"/>
              <a:t>for</a:t>
            </a:r>
            <a:r>
              <a:rPr lang="de-DE" dirty="0" smtClean="0"/>
              <a:t> Air Navigation Services (ANS) in Europe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315443" cy="433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the busiest airspaces in the world: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30,000 flights per day on average, peak ~ 36,000 flights per day (2017)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37,101 flights on 07 Sept. 2018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Spatial distribution: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Hot spots especially in the core area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Lower demand in north and north east Europe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Seven large airports within a diameter of 1,000km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Traffic </a:t>
            </a:r>
            <a:r>
              <a:rPr lang="en-US" dirty="0"/>
              <a:t>flow and distribution is </a:t>
            </a:r>
            <a:r>
              <a:rPr lang="en-US" dirty="0" smtClean="0"/>
              <a:t>volatile, e.g. </a:t>
            </a:r>
            <a:r>
              <a:rPr lang="en-US" dirty="0"/>
              <a:t>due </a:t>
            </a:r>
            <a:r>
              <a:rPr lang="en-US" dirty="0" smtClean="0"/>
              <a:t>to weather </a:t>
            </a:r>
            <a:r>
              <a:rPr lang="en-US" dirty="0"/>
              <a:t>/ </a:t>
            </a:r>
            <a:r>
              <a:rPr lang="en-US" dirty="0" smtClean="0"/>
              <a:t>environment, political crises or strikes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2713" r="945" b="1610"/>
          <a:stretch/>
        </p:blipFill>
        <p:spPr>
          <a:xfrm>
            <a:off x="4873451" y="1429484"/>
            <a:ext cx="6912768" cy="48086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010" y="1165824"/>
            <a:ext cx="2272284" cy="55473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385619" y="2709714"/>
            <a:ext cx="1872208" cy="187220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914011" y="6094090"/>
            <a:ext cx="1171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/>
              <a:t>Source: </a:t>
            </a:r>
            <a:r>
              <a:rPr lang="de-DE" sz="1400" i="1" dirty="0" smtClean="0"/>
              <a:t>NEST</a:t>
            </a:r>
            <a:endParaRPr lang="de-DE" sz="1400" i="1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0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blications.europa.eu/webpub/eca/special-reports/single-european-sky-18-2017/img/ma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34" y="1070960"/>
            <a:ext cx="7115041" cy="509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(2) – ANS Provision in Europe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611587" cy="433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“Fragmented Airspace”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38 Air Navigation Service Providers (ANSPs)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63 Area Control Center (ACCs)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 level of heterogeneity regarding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Provided services and covered airspaces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46400" lvl="1" indent="0">
              <a:buNone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Systems </a:t>
            </a:r>
            <a:r>
              <a:rPr lang="en-US" dirty="0"/>
              <a:t>and tools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Working procedures</a:t>
            </a:r>
          </a:p>
          <a:p>
            <a:pPr lvl="1"/>
            <a:r>
              <a:rPr lang="en-US" dirty="0"/>
              <a:t>Data collection processes</a:t>
            </a:r>
          </a:p>
          <a:p>
            <a:pPr lvl="1"/>
            <a:r>
              <a:rPr lang="en-US" dirty="0" smtClean="0"/>
              <a:t>Cost allocation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hteck 3"/>
          <p:cNvSpPr/>
          <p:nvPr/>
        </p:nvSpPr>
        <p:spPr>
          <a:xfrm>
            <a:off x="9914011" y="6094090"/>
            <a:ext cx="1614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/>
              <a:t>Source: </a:t>
            </a:r>
            <a:r>
              <a:rPr lang="de-DE" sz="1400" i="1" dirty="0" err="1"/>
              <a:t>Eurocontrol</a:t>
            </a:r>
            <a:endParaRPr lang="de-DE" sz="1400" i="1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65992"/>
              </p:ext>
            </p:extLst>
          </p:nvPr>
        </p:nvGraphicFramePr>
        <p:xfrm>
          <a:off x="898343" y="3478922"/>
          <a:ext cx="4479164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1871790"/>
                <a:gridCol w="780098"/>
                <a:gridCol w="792798"/>
                <a:gridCol w="1034478"/>
              </a:tblGrid>
              <a:tr h="18351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ANSP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Covered Airspaces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5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Upper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Lower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Terminal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Maastricht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UAC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Belgocontrol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Skyguide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8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" y="3015350"/>
            <a:ext cx="6705663" cy="336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(3) – Future Challenges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179539" cy="433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Forecast versus actual development</a:t>
            </a:r>
          </a:p>
          <a:p>
            <a:pPr marL="0" indent="0">
              <a:buNone/>
            </a:pPr>
            <a:r>
              <a:rPr lang="en-US" dirty="0" smtClean="0"/>
              <a:t>Increasing traffic numbers expected</a:t>
            </a:r>
          </a:p>
          <a:p>
            <a:pPr marL="0" indent="0">
              <a:buNone/>
            </a:pPr>
            <a:r>
              <a:rPr lang="en-US" dirty="0" smtClean="0"/>
              <a:t>However: Uncertainties, regarding</a:t>
            </a:r>
          </a:p>
          <a:p>
            <a:pPr lvl="1"/>
            <a:r>
              <a:rPr lang="en-US" dirty="0" smtClean="0"/>
              <a:t>Overall development </a:t>
            </a:r>
          </a:p>
          <a:p>
            <a:pPr lvl="1"/>
            <a:r>
              <a:rPr lang="en-US" dirty="0" smtClean="0"/>
              <a:t>Flows and distribution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2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5364"/>
          <a:stretch/>
        </p:blipFill>
        <p:spPr>
          <a:xfrm>
            <a:off x="7009241" y="3171511"/>
            <a:ext cx="4632962" cy="3199429"/>
          </a:xfrm>
          <a:prstGeom prst="rect">
            <a:avLst/>
          </a:prstGeom>
        </p:spPr>
      </p:pic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6966720" y="1612074"/>
            <a:ext cx="5179539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New Entrants (Space Vehicles, UAV,…) </a:t>
            </a:r>
          </a:p>
          <a:p>
            <a:r>
              <a:rPr lang="en-US" dirty="0" smtClean="0"/>
              <a:t>Implementation of operational specifics into ATM</a:t>
            </a:r>
          </a:p>
          <a:p>
            <a:r>
              <a:rPr lang="en-US" dirty="0"/>
              <a:t>Analysis of the expected impact </a:t>
            </a:r>
            <a:r>
              <a:rPr lang="en-US" dirty="0" smtClean="0"/>
              <a:t>on </a:t>
            </a:r>
            <a:r>
              <a:rPr lang="en-US" dirty="0"/>
              <a:t>operations</a:t>
            </a:r>
          </a:p>
          <a:p>
            <a:r>
              <a:rPr lang="en-US" dirty="0" smtClean="0"/>
              <a:t>4D trajectory prediction</a:t>
            </a:r>
          </a:p>
          <a:p>
            <a:r>
              <a:rPr lang="en-US" dirty="0" smtClean="0"/>
              <a:t>Consideration of hazard areas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777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(1)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8" y="1125537"/>
            <a:ext cx="9089013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ldergebnis für FABs SESAR">
            <a:extLst>
              <a:ext uri="{FF2B5EF4-FFF2-40B4-BE49-F238E27FC236}">
                <a16:creationId xmlns="" xmlns:a16="http://schemas.microsoft.com/office/drawing/2014/main" id="{4FDB5565-B715-48F9-A6AD-3BA7CB5E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15" y="270016"/>
            <a:ext cx="8568952" cy="60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 smtClean="0"/>
              <a:t>Fragmentation</a:t>
            </a:r>
            <a:r>
              <a:rPr lang="de-DE" dirty="0" smtClean="0"/>
              <a:t> (2)</a:t>
            </a:r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="" xmlns:a16="http://schemas.microsoft.com/office/drawing/2014/main" id="{A2904617-1207-4A5E-ADD9-2688F20F4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163315" cy="433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(Annual) Official Reports </a:t>
            </a:r>
          </a:p>
          <a:p>
            <a:r>
              <a:rPr lang="en-US" dirty="0" smtClean="0"/>
              <a:t>Fragmentation contributes to inefficiency in Europe</a:t>
            </a:r>
          </a:p>
          <a:p>
            <a:r>
              <a:rPr lang="en-US" dirty="0" smtClean="0"/>
              <a:t>Proclaimed approach: Functional airspace blocks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Single European Sky:</a:t>
            </a:r>
          </a:p>
          <a:p>
            <a:r>
              <a:rPr lang="en-US" dirty="0"/>
              <a:t>9 FABs </a:t>
            </a:r>
            <a:r>
              <a:rPr lang="en-US" dirty="0" smtClean="0"/>
              <a:t>constructed</a:t>
            </a:r>
          </a:p>
          <a:p>
            <a:r>
              <a:rPr lang="en-US" dirty="0" smtClean="0"/>
              <a:t>Interoperability of systems and tools demanded (technical fragmentation)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However, it’s not clear for which ANSPs economies of scale may exist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F86A2542-896C-4867-817E-DCF641D019EA}"/>
              </a:ext>
            </a:extLst>
          </p:cNvPr>
          <p:cNvSpPr/>
          <p:nvPr/>
        </p:nvSpPr>
        <p:spPr>
          <a:xfrm>
            <a:off x="9914011" y="5802242"/>
            <a:ext cx="17347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Source: EUROCONTROL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33748C3D-59FB-4668-8B38-9CF71FB061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99" y="1591200"/>
            <a:ext cx="5774647" cy="3816424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/>
              <a:t>Economies of Scale in European </a:t>
            </a:r>
            <a:r>
              <a:rPr lang="en-US" dirty="0" smtClean="0"/>
              <a:t>ATM (1) - Approach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755603" cy="342277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Research steps</a:t>
            </a:r>
          </a:p>
          <a:p>
            <a:r>
              <a:rPr lang="en-AU" dirty="0"/>
              <a:t>Data </a:t>
            </a:r>
            <a:r>
              <a:rPr lang="en-AU" dirty="0" smtClean="0"/>
              <a:t>analysis (2014 and 2016 PRU data)</a:t>
            </a:r>
            <a:endParaRPr lang="en-AU" dirty="0"/>
          </a:p>
          <a:p>
            <a:r>
              <a:rPr lang="en-AU" dirty="0"/>
              <a:t>Economic modelling</a:t>
            </a:r>
          </a:p>
          <a:p>
            <a:r>
              <a:rPr lang="en-AU" dirty="0"/>
              <a:t>Applying benchmarking methodology (DEA)</a:t>
            </a:r>
          </a:p>
          <a:p>
            <a:r>
              <a:rPr lang="en-AU" dirty="0"/>
              <a:t>Investigate returns to </a:t>
            </a:r>
            <a:r>
              <a:rPr lang="en-AU" dirty="0" smtClean="0"/>
              <a:t>scale and scale efficiency</a:t>
            </a:r>
          </a:p>
          <a:p>
            <a:r>
              <a:rPr lang="en-AU" dirty="0" smtClean="0"/>
              <a:t>Analysis of correlation to complexity and airspace size</a:t>
            </a:r>
            <a:endParaRPr lang="en-AU" dirty="0"/>
          </a:p>
          <a:p>
            <a:r>
              <a:rPr lang="en-AU" dirty="0"/>
              <a:t>Conclusions regarding FAB structure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/>
              <a:t>Economic modelling</a:t>
            </a:r>
          </a:p>
          <a:p>
            <a:r>
              <a:rPr lang="en-AU" dirty="0"/>
              <a:t>Multiple factors mandatory (Input and Output)</a:t>
            </a:r>
          </a:p>
          <a:p>
            <a:r>
              <a:rPr lang="en-AU" dirty="0"/>
              <a:t>Input should be covered comprehensively</a:t>
            </a:r>
          </a:p>
          <a:p>
            <a:r>
              <a:rPr lang="en-AU" dirty="0"/>
              <a:t>Operational indicators are more reliable (differing accounting standards, wage effects, etc.)</a:t>
            </a:r>
          </a:p>
          <a:p>
            <a:r>
              <a:rPr lang="en-AU" dirty="0" smtClean="0"/>
              <a:t>Input orientation (minimization approach)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sz="1000" dirty="0"/>
          </a:p>
          <a:p>
            <a:endParaRPr lang="en-AU" sz="1000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.</a:t>
            </a:r>
          </a:p>
          <a:p>
            <a:endParaRPr lang="en-AU" dirty="0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85B8653D-6FE0-4878-8867-7742463F80A7}"/>
              </a:ext>
            </a:extLst>
          </p:cNvPr>
          <p:cNvSpPr/>
          <p:nvPr/>
        </p:nvSpPr>
        <p:spPr>
          <a:xfrm>
            <a:off x="10679826" y="5580742"/>
            <a:ext cx="11063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50" dirty="0">
                <a:latin typeface="Arial" panose="020B0604020202020204" pitchFamily="34" charset="0"/>
                <a:cs typeface="Arial" panose="020B0604020202020204" pitchFamily="34" charset="0"/>
              </a:rPr>
              <a:t>Source: fao.org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&gt; Efficiency losses through Fragmentation? &gt; Standfuß, Fichert, Schultz and Stratis • Research Workshop Fragmentation in Air Traffic and its Impact on ATM Performance &gt; 14.05.2017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DLR.de/fl  •  Chart </a:t>
            </a:r>
            <a:fld id="{A5AC3FBE-A647-41C9-A8C3-4435ED4FC89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/>
              <a:t>Economies of Scale in European </a:t>
            </a:r>
            <a:r>
              <a:rPr lang="en-US" dirty="0" smtClean="0"/>
              <a:t>ATM (2) - Models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899619" cy="342277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Model specifications</a:t>
            </a:r>
          </a:p>
          <a:p>
            <a:r>
              <a:rPr lang="en-AU" dirty="0"/>
              <a:t>Design of four models</a:t>
            </a:r>
          </a:p>
          <a:p>
            <a:r>
              <a:rPr lang="en-AU" dirty="0"/>
              <a:t>Basic model 1: 2 outputs, 3 inputs</a:t>
            </a:r>
          </a:p>
          <a:p>
            <a:r>
              <a:rPr lang="en-AU" dirty="0"/>
              <a:t>Model 2: Consolidation of outputs to CFH (fixed)</a:t>
            </a:r>
          </a:p>
          <a:p>
            <a:r>
              <a:rPr lang="en-AU" dirty="0"/>
              <a:t>Model 2A: Maastricht excluded</a:t>
            </a:r>
          </a:p>
          <a:p>
            <a:r>
              <a:rPr lang="en-AU" dirty="0"/>
              <a:t>Model 2B: Adjusted composite indicators (var.)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sz="1000" dirty="0"/>
          </a:p>
          <a:p>
            <a:endParaRPr lang="en-AU" sz="1000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solidFill>
                  <a:srgbClr val="FF0000"/>
                </a:solidFill>
              </a:rPr>
              <a:t>.</a:t>
            </a:r>
          </a:p>
          <a:p>
            <a:endParaRPr lang="en-AU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="" xmlns:a16="http://schemas.microsoft.com/office/drawing/2014/main" id="{76375A55-02B4-41B9-B704-39A765886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1291"/>
              </p:ext>
            </p:extLst>
          </p:nvPr>
        </p:nvGraphicFramePr>
        <p:xfrm>
          <a:off x="5809555" y="1130857"/>
          <a:ext cx="6192689" cy="3091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423242926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4256035214"/>
                    </a:ext>
                  </a:extLst>
                </a:gridCol>
                <a:gridCol w="2520281">
                  <a:extLst>
                    <a:ext uri="{9D8B030D-6E8A-4147-A177-3AD203B41FA5}">
                      <a16:colId xmlns="" xmlns:a16="http://schemas.microsoft.com/office/drawing/2014/main" val="2945200459"/>
                    </a:ext>
                  </a:extLst>
                </a:gridCol>
              </a:tblGrid>
              <a:tr h="511417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3762267"/>
                  </a:ext>
                </a:extLst>
              </a:tr>
              <a:tr h="511417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ATCO-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duty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exclud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ATCO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IFR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flight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Airport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movements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16251817"/>
                  </a:ext>
                </a:extLst>
              </a:tr>
              <a:tr h="385048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CFH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440636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CFH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22102267"/>
                  </a:ext>
                </a:extLst>
              </a:tr>
              <a:tr h="511417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ATCO-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duty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exclud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ATCO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CFH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008993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="" xmlns:a16="http://schemas.microsoft.com/office/drawing/2014/main" id="{22C823E9-F369-41E8-8E55-F346F988A940}"/>
                  </a:ext>
                </a:extLst>
              </p:cNvPr>
              <p:cNvSpPr/>
              <p:nvPr/>
            </p:nvSpPr>
            <p:spPr>
              <a:xfrm>
                <a:off x="0" y="4594395"/>
                <a:ext cx="12146259" cy="1596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CIU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𝑉𝑎𝑟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ATMCNS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terminal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services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gate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gate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costs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Number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Towers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ATMCNS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enroute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services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gate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gate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costs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Number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ACCs</m:t>
                      </m:r>
                    </m:oMath>
                  </m:oMathPara>
                </a14:m>
                <a:endParaRPr lang="de-DE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de-DE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CFH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𝑉𝑎𝑟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ATMCNS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of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terminal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services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Total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gate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gate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costs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Airport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Movements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ATMCNS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of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enroute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services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Total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gate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gate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costs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IFR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Flight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hours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2C823E9-F369-41E8-8E55-F346F988A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94395"/>
                <a:ext cx="12146259" cy="1596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8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LR_FL_Vorlage_16zu9_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54FCBDE7C6B4086A79A630B91AC81" ma:contentTypeVersion="" ma:contentTypeDescription="Create a new document." ma:contentTypeScope="" ma:versionID="eb1ca4a7c59f982da92b3bc5cb6e6e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48C89D56-A154-4C3D-9357-3272F68D880E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b966a467-8c4e-4182-8cd8-56cd4fd7d0ab"/>
    <ds:schemaRef ds:uri="http://schemas.openxmlformats.org/package/2006/metadata/core-properties"/>
    <ds:schemaRef ds:uri="6135499c-9d9d-415b-af25-f7c2cd8448b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A6AA7D6-511D-4EBA-A383-6C7306FDC25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AF16F7E-4A86-4B22-B150-DA70C5CFC572}"/>
</file>

<file path=customXml/itemProps4.xml><?xml version="1.0" encoding="utf-8"?>
<ds:datastoreItem xmlns:ds="http://schemas.openxmlformats.org/officeDocument/2006/customXml" ds:itemID="{7F6B7BCE-F37C-4426-8E53-0D4FB863171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E2498D0-3598-44CB-A722-F7100AAE4BC6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DLR_FL_Vorlage_16zu9_DE</Template>
  <TotalTime>0</TotalTime>
  <Words>1496</Words>
  <Application>Microsoft Office PowerPoint</Application>
  <PresentationFormat>Benutzerdefiniert</PresentationFormat>
  <Paragraphs>257</Paragraphs>
  <Slides>15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DLR_FL_Vorlage_16zu9_DE</vt:lpstr>
      <vt:lpstr>Efficiency losses through Fragmentation?  Scale effects in European ANS Provision</vt:lpstr>
      <vt:lpstr>Agenda</vt:lpstr>
      <vt:lpstr>Background (1) – Demand for Air Navigation Services (ANS) in Europe</vt:lpstr>
      <vt:lpstr>Background (2) – ANS Provision in Europe</vt:lpstr>
      <vt:lpstr>Background (3) – Future Challenges</vt:lpstr>
      <vt:lpstr>Structural Fragmentation (1)</vt:lpstr>
      <vt:lpstr>Structural Fragmentation (2)</vt:lpstr>
      <vt:lpstr>Economies of Scale in European ATM (1) - Approach</vt:lpstr>
      <vt:lpstr>Economies of Scale in European ATM (2) - Models</vt:lpstr>
      <vt:lpstr>Economies of Scale in European ATM (3) – Results (1)</vt:lpstr>
      <vt:lpstr>Economies of Scale in European ATM (4) – Results (2)</vt:lpstr>
      <vt:lpstr>Economies of Scale in European ATM (5) – Results (3)</vt:lpstr>
      <vt:lpstr>Economies of Scale in European ATM (6) – Results (4)</vt:lpstr>
      <vt:lpstr>Conclusions</vt:lpstr>
      <vt:lpstr>Thank you for your attention   Efficiency losses through Fragmentation? - Scale effects in European ANS Provision     Deutsches Zentrum für Luft- und Raumfahrt e.V. (DLR) German Aerospace Center  Institute of Flight Guidance  Thomas Standfuß Department of Pilot Assistance   Tel.: + 49 531 295-2274 thomas.standfuss@dlr.de 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Dynamische Luftraumoptiierung</dc:title>
  <dc:creator>Standfuß, Thomas</dc:creator>
  <cp:lastModifiedBy>Standfuß, Thomas</cp:lastModifiedBy>
  <cp:revision>169</cp:revision>
  <cp:lastPrinted>2017-04-24T09:39:21Z</cp:lastPrinted>
  <dcterms:created xsi:type="dcterms:W3CDTF">2016-09-09T08:39:55Z</dcterms:created>
  <dcterms:modified xsi:type="dcterms:W3CDTF">2019-05-14T13:12:44Z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0x01010020854FCBDE7C6B4086A79A630B91AC81</vt:lpwstr>
  </property>
  <property fmtid="{D5CDD505-2E9C-101B-9397-08002B2CF9AE}" pid="4" name="_dlc_DocIdItemGuid">
    <vt:lpwstr>9a6a0e25-c63a-403a-837c-834462ca132b</vt:lpwstr>
  </property>
  <property fmtid="{D5CDD505-2E9C-101B-9397-08002B2CF9AE}" pid="5" name="Order">
    <vt:r8>16900</vt:r8>
  </property>
</Properties>
</file>